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drawings/drawing5.xml" ContentType="application/vnd.openxmlformats-officedocument.drawingml.chartshapes+xml"/>
  <Override PartName="/ppt/charts/chart9.xml" ContentType="application/vnd.openxmlformats-officedocument.drawingml.chart+xml"/>
  <Override PartName="/ppt/drawings/drawing6.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drawings/drawing7.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04" r:id="rId2"/>
    <p:sldMasterId id="2147483720" r:id="rId3"/>
    <p:sldMasterId id="2147483760" r:id="rId4"/>
  </p:sldMasterIdLst>
  <p:notesMasterIdLst>
    <p:notesMasterId r:id="rId38"/>
  </p:notesMasterIdLst>
  <p:sldIdLst>
    <p:sldId id="304" r:id="rId5"/>
    <p:sldId id="306" r:id="rId6"/>
    <p:sldId id="267" r:id="rId7"/>
    <p:sldId id="268" r:id="rId8"/>
    <p:sldId id="312" r:id="rId9"/>
    <p:sldId id="298" r:id="rId10"/>
    <p:sldId id="303" r:id="rId11"/>
    <p:sldId id="311" r:id="rId12"/>
    <p:sldId id="307" r:id="rId13"/>
    <p:sldId id="321" r:id="rId14"/>
    <p:sldId id="257" r:id="rId15"/>
    <p:sldId id="315" r:id="rId16"/>
    <p:sldId id="258" r:id="rId17"/>
    <p:sldId id="314" r:id="rId18"/>
    <p:sldId id="259" r:id="rId19"/>
    <p:sldId id="316" r:id="rId20"/>
    <p:sldId id="317" r:id="rId21"/>
    <p:sldId id="318" r:id="rId22"/>
    <p:sldId id="276" r:id="rId23"/>
    <p:sldId id="308" r:id="rId24"/>
    <p:sldId id="300" r:id="rId25"/>
    <p:sldId id="299" r:id="rId26"/>
    <p:sldId id="302" r:id="rId27"/>
    <p:sldId id="319" r:id="rId28"/>
    <p:sldId id="320" r:id="rId29"/>
    <p:sldId id="278" r:id="rId30"/>
    <p:sldId id="310" r:id="rId31"/>
    <p:sldId id="288" r:id="rId32"/>
    <p:sldId id="287" r:id="rId33"/>
    <p:sldId id="265" r:id="rId34"/>
    <p:sldId id="313" r:id="rId35"/>
    <p:sldId id="281" r:id="rId36"/>
    <p:sldId id="30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Jose" initials="SJ" lastIdx="1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7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1930" autoAdjust="0"/>
  </p:normalViewPr>
  <p:slideViewPr>
    <p:cSldViewPr>
      <p:cViewPr>
        <p:scale>
          <a:sx n="74" d="100"/>
          <a:sy n="74" d="100"/>
        </p:scale>
        <p:origin x="-117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embeddings/oleObject3.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849518810148731E-2"/>
          <c:y val="0.21343759113444152"/>
          <c:w val="0.83592825896762912"/>
          <c:h val="0.65204104994711587"/>
        </c:manualLayout>
      </c:layout>
      <c:barChart>
        <c:barDir val="col"/>
        <c:grouping val="clustered"/>
        <c:varyColors val="0"/>
        <c:ser>
          <c:idx val="0"/>
          <c:order val="0"/>
          <c:spPr>
            <a:solidFill>
              <a:schemeClr val="accent6"/>
            </a:solidFill>
          </c:spPr>
          <c:invertIfNegative val="0"/>
          <c:dPt>
            <c:idx val="4"/>
            <c:invertIfNegative val="0"/>
            <c:bubble3D val="0"/>
            <c:spPr>
              <a:solidFill>
                <a:srgbClr val="00B0F0"/>
              </a:solidFill>
            </c:spPr>
            <c:extLst xmlns:c16r2="http://schemas.microsoft.com/office/drawing/2015/06/chart">
              <c:ext xmlns:c16="http://schemas.microsoft.com/office/drawing/2014/chart" uri="{C3380CC4-5D6E-409C-BE32-E72D297353CC}">
                <c16:uniqueId val="{00000000-D7E3-44A2-ABF1-EBBA49858D9D}"/>
              </c:ext>
            </c:extLst>
          </c:dPt>
          <c:dPt>
            <c:idx val="5"/>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1-D7E3-44A2-ABF1-EBBA49858D9D}"/>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'by STP'!$A$21:$A$26</c:f>
              <c:strCache>
                <c:ptCount val="6"/>
                <c:pt idx="0">
                  <c:v>NHS Camden CCG</c:v>
                </c:pt>
                <c:pt idx="1">
                  <c:v>NHS Haringey CCG</c:v>
                </c:pt>
                <c:pt idx="2">
                  <c:v>NHS Enfield CCG</c:v>
                </c:pt>
                <c:pt idx="3">
                  <c:v>NHS Islington CCG</c:v>
                </c:pt>
                <c:pt idx="4">
                  <c:v>London</c:v>
                </c:pt>
                <c:pt idx="5">
                  <c:v>England </c:v>
                </c:pt>
              </c:strCache>
            </c:strRef>
          </c:cat>
          <c:val>
            <c:numRef>
              <c:f>'by STP'!$B$21:$B$26</c:f>
              <c:numCache>
                <c:formatCode>0%</c:formatCode>
                <c:ptCount val="6"/>
                <c:pt idx="0">
                  <c:v>0.38667327223185533</c:v>
                </c:pt>
                <c:pt idx="1">
                  <c:v>0.22206371849738468</c:v>
                </c:pt>
                <c:pt idx="2">
                  <c:v>0.23334184324738319</c:v>
                </c:pt>
                <c:pt idx="3">
                  <c:v>0.31637396694214875</c:v>
                </c:pt>
                <c:pt idx="4">
                  <c:v>0.29699999999999999</c:v>
                </c:pt>
                <c:pt idx="5">
                  <c:v>0.24099999999999999</c:v>
                </c:pt>
              </c:numCache>
            </c:numRef>
          </c:val>
          <c:extLst xmlns:c16r2="http://schemas.microsoft.com/office/drawing/2015/06/chart">
            <c:ext xmlns:c16="http://schemas.microsoft.com/office/drawing/2014/chart" uri="{C3380CC4-5D6E-409C-BE32-E72D297353CC}">
              <c16:uniqueId val="{00000000-93D2-401C-84CF-212165B04227}"/>
            </c:ext>
          </c:extLst>
        </c:ser>
        <c:dLbls>
          <c:showLegendKey val="0"/>
          <c:showVal val="0"/>
          <c:showCatName val="0"/>
          <c:showSerName val="0"/>
          <c:showPercent val="0"/>
          <c:showBubbleSize val="0"/>
        </c:dLbls>
        <c:gapWidth val="150"/>
        <c:axId val="154692224"/>
        <c:axId val="154694016"/>
      </c:barChart>
      <c:catAx>
        <c:axId val="154692224"/>
        <c:scaling>
          <c:orientation val="minMax"/>
        </c:scaling>
        <c:delete val="0"/>
        <c:axPos val="b"/>
        <c:numFmt formatCode="General" sourceLinked="0"/>
        <c:majorTickMark val="out"/>
        <c:minorTickMark val="none"/>
        <c:tickLblPos val="nextTo"/>
        <c:crossAx val="154694016"/>
        <c:crosses val="autoZero"/>
        <c:auto val="1"/>
        <c:lblAlgn val="ctr"/>
        <c:lblOffset val="100"/>
        <c:noMultiLvlLbl val="0"/>
      </c:catAx>
      <c:valAx>
        <c:axId val="154694016"/>
        <c:scaling>
          <c:orientation val="minMax"/>
        </c:scaling>
        <c:delete val="0"/>
        <c:axPos val="l"/>
        <c:majorGridlines/>
        <c:numFmt formatCode="0%" sourceLinked="1"/>
        <c:majorTickMark val="out"/>
        <c:minorTickMark val="none"/>
        <c:tickLblPos val="nextTo"/>
        <c:crossAx val="154692224"/>
        <c:crosses val="autoZero"/>
        <c:crossBetween val="between"/>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[Prevalence and comorbidity in London_1995 to 2014_11Apr2017 (2).xlsx]Prev_Charlson_Deprivation!PivotTable5</c:name>
    <c:fmtId val="18"/>
  </c:pivotSource>
  <c:chart>
    <c:title>
      <c:tx>
        <c:rich>
          <a:bodyPr/>
          <a:lstStyle/>
          <a:p>
            <a:pPr>
              <a:defRPr sz="1000"/>
            </a:pPr>
            <a:r>
              <a:rPr lang="en-US" sz="1000" b="1" i="0" baseline="0">
                <a:effectLst/>
              </a:rPr>
              <a:t>% of prevalent cases in London (patients) diagnosed between 2007 and 2014 and alive at the end of 2014, grouped by Charlson Comorbidity Index </a:t>
            </a:r>
            <a:r>
              <a:rPr lang="en-US" sz="1000" b="1" i="0" u="none" strike="noStrike" baseline="0">
                <a:effectLst/>
              </a:rPr>
              <a:t>Score grouped into categories of 0, 1, 2, 3+</a:t>
            </a:r>
            <a:endParaRPr lang="en-GB" sz="1000">
              <a:effectLst/>
            </a:endParaRPr>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s>
    <c:plotArea>
      <c:layout/>
      <c:barChart>
        <c:barDir val="col"/>
        <c:grouping val="percentStacked"/>
        <c:varyColors val="0"/>
        <c:ser>
          <c:idx val="0"/>
          <c:order val="0"/>
          <c:tx>
            <c:strRef>
              <c:f>Prev_Charlson_Deprivation!$S$128:$S$129</c:f>
              <c:strCache>
                <c:ptCount val="1"/>
                <c:pt idx="0">
                  <c:v>0</c:v>
                </c:pt>
              </c:strCache>
            </c:strRef>
          </c:tx>
          <c:invertIfNegative val="0"/>
          <c:cat>
            <c:multiLvlStrRef>
              <c:f>Prev_Charlson_Deprivation!$R$130:$R$159</c:f>
              <c:multiLvlStrCache>
                <c:ptCount val="25"/>
                <c:lvl>
                  <c:pt idx="0">
                    <c:v>1</c:v>
                  </c:pt>
                  <c:pt idx="1">
                    <c:v>2</c:v>
                  </c:pt>
                  <c:pt idx="2">
                    <c:v>3</c:v>
                  </c:pt>
                  <c:pt idx="3">
                    <c:v>4</c:v>
                  </c:pt>
                  <c:pt idx="4">
                    <c:v>5</c:v>
                  </c:pt>
                  <c:pt idx="5">
                    <c:v>1</c:v>
                  </c:pt>
                  <c:pt idx="6">
                    <c:v>2</c:v>
                  </c:pt>
                  <c:pt idx="7">
                    <c:v>3</c:v>
                  </c:pt>
                  <c:pt idx="8">
                    <c:v>4</c:v>
                  </c:pt>
                  <c:pt idx="9">
                    <c:v>5</c:v>
                  </c:pt>
                  <c:pt idx="10">
                    <c:v>1</c:v>
                  </c:pt>
                  <c:pt idx="11">
                    <c:v>2</c:v>
                  </c:pt>
                  <c:pt idx="12">
                    <c:v>3</c:v>
                  </c:pt>
                  <c:pt idx="13">
                    <c:v>4</c:v>
                  </c:pt>
                  <c:pt idx="14">
                    <c:v>5</c:v>
                  </c:pt>
                  <c:pt idx="15">
                    <c:v>1</c:v>
                  </c:pt>
                  <c:pt idx="16">
                    <c:v>2</c:v>
                  </c:pt>
                  <c:pt idx="17">
                    <c:v>3</c:v>
                  </c:pt>
                  <c:pt idx="18">
                    <c:v>4</c:v>
                  </c:pt>
                  <c:pt idx="19">
                    <c:v>5</c:v>
                  </c:pt>
                  <c:pt idx="20">
                    <c:v>1</c:v>
                  </c:pt>
                  <c:pt idx="21">
                    <c:v>2</c:v>
                  </c:pt>
                  <c:pt idx="22">
                    <c:v>3</c:v>
                  </c:pt>
                  <c:pt idx="23">
                    <c:v>4</c:v>
                  </c:pt>
                  <c:pt idx="24">
                    <c:v>5</c:v>
                  </c:pt>
                </c:lvl>
                <c:lvl>
                  <c:pt idx="0">
                    <c:v>NHS Barnet</c:v>
                  </c:pt>
                  <c:pt idx="5">
                    <c:v>NHS Camden</c:v>
                  </c:pt>
                  <c:pt idx="10">
                    <c:v>NHS Enfield</c:v>
                  </c:pt>
                  <c:pt idx="15">
                    <c:v>NHS Haringey</c:v>
                  </c:pt>
                  <c:pt idx="20">
                    <c:v>NHS Islington</c:v>
                  </c:pt>
                </c:lvl>
              </c:multiLvlStrCache>
            </c:multiLvlStrRef>
          </c:cat>
          <c:val>
            <c:numRef>
              <c:f>Prev_Charlson_Deprivation!$S$130:$S$159</c:f>
              <c:numCache>
                <c:formatCode>General</c:formatCode>
                <c:ptCount val="25"/>
                <c:pt idx="0">
                  <c:v>829</c:v>
                </c:pt>
                <c:pt idx="1">
                  <c:v>1112</c:v>
                </c:pt>
                <c:pt idx="2">
                  <c:v>1933</c:v>
                </c:pt>
                <c:pt idx="3">
                  <c:v>1193</c:v>
                </c:pt>
                <c:pt idx="4">
                  <c:v>698</c:v>
                </c:pt>
                <c:pt idx="5">
                  <c:v>466</c:v>
                </c:pt>
                <c:pt idx="6">
                  <c:v>530</c:v>
                </c:pt>
                <c:pt idx="7">
                  <c:v>396</c:v>
                </c:pt>
                <c:pt idx="8">
                  <c:v>819</c:v>
                </c:pt>
                <c:pt idx="9">
                  <c:v>957</c:v>
                </c:pt>
                <c:pt idx="10">
                  <c:v>264</c:v>
                </c:pt>
                <c:pt idx="11">
                  <c:v>745</c:v>
                </c:pt>
                <c:pt idx="12">
                  <c:v>750</c:v>
                </c:pt>
                <c:pt idx="13">
                  <c:v>1249</c:v>
                </c:pt>
                <c:pt idx="14">
                  <c:v>1653</c:v>
                </c:pt>
                <c:pt idx="15">
                  <c:v>304</c:v>
                </c:pt>
                <c:pt idx="16">
                  <c:v>378</c:v>
                </c:pt>
                <c:pt idx="17">
                  <c:v>403</c:v>
                </c:pt>
                <c:pt idx="18">
                  <c:v>773</c:v>
                </c:pt>
                <c:pt idx="19">
                  <c:v>1511</c:v>
                </c:pt>
                <c:pt idx="20">
                  <c:v>8</c:v>
                </c:pt>
                <c:pt idx="21">
                  <c:v>114</c:v>
                </c:pt>
                <c:pt idx="22">
                  <c:v>497</c:v>
                </c:pt>
                <c:pt idx="23">
                  <c:v>903</c:v>
                </c:pt>
                <c:pt idx="24">
                  <c:v>1177</c:v>
                </c:pt>
              </c:numCache>
            </c:numRef>
          </c:val>
          <c:extLst xmlns:c16r2="http://schemas.microsoft.com/office/drawing/2015/06/chart">
            <c:ext xmlns:c16="http://schemas.microsoft.com/office/drawing/2014/chart" uri="{C3380CC4-5D6E-409C-BE32-E72D297353CC}">
              <c16:uniqueId val="{00000000-C3A6-4753-B87E-5067A5853E7F}"/>
            </c:ext>
          </c:extLst>
        </c:ser>
        <c:ser>
          <c:idx val="1"/>
          <c:order val="1"/>
          <c:tx>
            <c:strRef>
              <c:f>Prev_Charlson_Deprivation!$T$128:$T$129</c:f>
              <c:strCache>
                <c:ptCount val="1"/>
                <c:pt idx="0">
                  <c:v>1</c:v>
                </c:pt>
              </c:strCache>
            </c:strRef>
          </c:tx>
          <c:invertIfNegative val="0"/>
          <c:cat>
            <c:multiLvlStrRef>
              <c:f>Prev_Charlson_Deprivation!$R$130:$R$159</c:f>
              <c:multiLvlStrCache>
                <c:ptCount val="25"/>
                <c:lvl>
                  <c:pt idx="0">
                    <c:v>1</c:v>
                  </c:pt>
                  <c:pt idx="1">
                    <c:v>2</c:v>
                  </c:pt>
                  <c:pt idx="2">
                    <c:v>3</c:v>
                  </c:pt>
                  <c:pt idx="3">
                    <c:v>4</c:v>
                  </c:pt>
                  <c:pt idx="4">
                    <c:v>5</c:v>
                  </c:pt>
                  <c:pt idx="5">
                    <c:v>1</c:v>
                  </c:pt>
                  <c:pt idx="6">
                    <c:v>2</c:v>
                  </c:pt>
                  <c:pt idx="7">
                    <c:v>3</c:v>
                  </c:pt>
                  <c:pt idx="8">
                    <c:v>4</c:v>
                  </c:pt>
                  <c:pt idx="9">
                    <c:v>5</c:v>
                  </c:pt>
                  <c:pt idx="10">
                    <c:v>1</c:v>
                  </c:pt>
                  <c:pt idx="11">
                    <c:v>2</c:v>
                  </c:pt>
                  <c:pt idx="12">
                    <c:v>3</c:v>
                  </c:pt>
                  <c:pt idx="13">
                    <c:v>4</c:v>
                  </c:pt>
                  <c:pt idx="14">
                    <c:v>5</c:v>
                  </c:pt>
                  <c:pt idx="15">
                    <c:v>1</c:v>
                  </c:pt>
                  <c:pt idx="16">
                    <c:v>2</c:v>
                  </c:pt>
                  <c:pt idx="17">
                    <c:v>3</c:v>
                  </c:pt>
                  <c:pt idx="18">
                    <c:v>4</c:v>
                  </c:pt>
                  <c:pt idx="19">
                    <c:v>5</c:v>
                  </c:pt>
                  <c:pt idx="20">
                    <c:v>1</c:v>
                  </c:pt>
                  <c:pt idx="21">
                    <c:v>2</c:v>
                  </c:pt>
                  <c:pt idx="22">
                    <c:v>3</c:v>
                  </c:pt>
                  <c:pt idx="23">
                    <c:v>4</c:v>
                  </c:pt>
                  <c:pt idx="24">
                    <c:v>5</c:v>
                  </c:pt>
                </c:lvl>
                <c:lvl>
                  <c:pt idx="0">
                    <c:v>NHS Barnet</c:v>
                  </c:pt>
                  <c:pt idx="5">
                    <c:v>NHS Camden</c:v>
                  </c:pt>
                  <c:pt idx="10">
                    <c:v>NHS Enfield</c:v>
                  </c:pt>
                  <c:pt idx="15">
                    <c:v>NHS Haringey</c:v>
                  </c:pt>
                  <c:pt idx="20">
                    <c:v>NHS Islington</c:v>
                  </c:pt>
                </c:lvl>
              </c:multiLvlStrCache>
            </c:multiLvlStrRef>
          </c:cat>
          <c:val>
            <c:numRef>
              <c:f>Prev_Charlson_Deprivation!$T$130:$T$159</c:f>
              <c:numCache>
                <c:formatCode>General</c:formatCode>
                <c:ptCount val="25"/>
                <c:pt idx="0">
                  <c:v>54</c:v>
                </c:pt>
                <c:pt idx="1">
                  <c:v>80</c:v>
                </c:pt>
                <c:pt idx="2">
                  <c:v>152</c:v>
                </c:pt>
                <c:pt idx="3">
                  <c:v>105</c:v>
                </c:pt>
                <c:pt idx="4">
                  <c:v>59</c:v>
                </c:pt>
                <c:pt idx="5">
                  <c:v>12</c:v>
                </c:pt>
                <c:pt idx="6">
                  <c:v>24</c:v>
                </c:pt>
                <c:pt idx="7">
                  <c:v>28</c:v>
                </c:pt>
                <c:pt idx="8">
                  <c:v>58</c:v>
                </c:pt>
                <c:pt idx="9">
                  <c:v>73</c:v>
                </c:pt>
                <c:pt idx="10">
                  <c:v>13</c:v>
                </c:pt>
                <c:pt idx="11">
                  <c:v>59</c:v>
                </c:pt>
                <c:pt idx="12">
                  <c:v>65</c:v>
                </c:pt>
                <c:pt idx="13">
                  <c:v>113</c:v>
                </c:pt>
                <c:pt idx="14">
                  <c:v>150</c:v>
                </c:pt>
                <c:pt idx="15">
                  <c:v>14</c:v>
                </c:pt>
                <c:pt idx="16">
                  <c:v>22</c:v>
                </c:pt>
                <c:pt idx="17">
                  <c:v>21</c:v>
                </c:pt>
                <c:pt idx="18">
                  <c:v>63</c:v>
                </c:pt>
                <c:pt idx="19">
                  <c:v>120</c:v>
                </c:pt>
                <c:pt idx="20">
                  <c:v>0</c:v>
                </c:pt>
                <c:pt idx="21">
                  <c:v>6</c:v>
                </c:pt>
                <c:pt idx="22">
                  <c:v>37</c:v>
                </c:pt>
                <c:pt idx="23">
                  <c:v>77</c:v>
                </c:pt>
                <c:pt idx="24">
                  <c:v>104</c:v>
                </c:pt>
              </c:numCache>
            </c:numRef>
          </c:val>
          <c:extLst xmlns:c16r2="http://schemas.microsoft.com/office/drawing/2015/06/chart">
            <c:ext xmlns:c16="http://schemas.microsoft.com/office/drawing/2014/chart" uri="{C3380CC4-5D6E-409C-BE32-E72D297353CC}">
              <c16:uniqueId val="{00000001-C3A6-4753-B87E-5067A5853E7F}"/>
            </c:ext>
          </c:extLst>
        </c:ser>
        <c:ser>
          <c:idx val="2"/>
          <c:order val="2"/>
          <c:tx>
            <c:strRef>
              <c:f>Prev_Charlson_Deprivation!$U$128:$U$129</c:f>
              <c:strCache>
                <c:ptCount val="1"/>
                <c:pt idx="0">
                  <c:v>2</c:v>
                </c:pt>
              </c:strCache>
            </c:strRef>
          </c:tx>
          <c:invertIfNegative val="0"/>
          <c:cat>
            <c:multiLvlStrRef>
              <c:f>Prev_Charlson_Deprivation!$R$130:$R$159</c:f>
              <c:multiLvlStrCache>
                <c:ptCount val="25"/>
                <c:lvl>
                  <c:pt idx="0">
                    <c:v>1</c:v>
                  </c:pt>
                  <c:pt idx="1">
                    <c:v>2</c:v>
                  </c:pt>
                  <c:pt idx="2">
                    <c:v>3</c:v>
                  </c:pt>
                  <c:pt idx="3">
                    <c:v>4</c:v>
                  </c:pt>
                  <c:pt idx="4">
                    <c:v>5</c:v>
                  </c:pt>
                  <c:pt idx="5">
                    <c:v>1</c:v>
                  </c:pt>
                  <c:pt idx="6">
                    <c:v>2</c:v>
                  </c:pt>
                  <c:pt idx="7">
                    <c:v>3</c:v>
                  </c:pt>
                  <c:pt idx="8">
                    <c:v>4</c:v>
                  </c:pt>
                  <c:pt idx="9">
                    <c:v>5</c:v>
                  </c:pt>
                  <c:pt idx="10">
                    <c:v>1</c:v>
                  </c:pt>
                  <c:pt idx="11">
                    <c:v>2</c:v>
                  </c:pt>
                  <c:pt idx="12">
                    <c:v>3</c:v>
                  </c:pt>
                  <c:pt idx="13">
                    <c:v>4</c:v>
                  </c:pt>
                  <c:pt idx="14">
                    <c:v>5</c:v>
                  </c:pt>
                  <c:pt idx="15">
                    <c:v>1</c:v>
                  </c:pt>
                  <c:pt idx="16">
                    <c:v>2</c:v>
                  </c:pt>
                  <c:pt idx="17">
                    <c:v>3</c:v>
                  </c:pt>
                  <c:pt idx="18">
                    <c:v>4</c:v>
                  </c:pt>
                  <c:pt idx="19">
                    <c:v>5</c:v>
                  </c:pt>
                  <c:pt idx="20">
                    <c:v>1</c:v>
                  </c:pt>
                  <c:pt idx="21">
                    <c:v>2</c:v>
                  </c:pt>
                  <c:pt idx="22">
                    <c:v>3</c:v>
                  </c:pt>
                  <c:pt idx="23">
                    <c:v>4</c:v>
                  </c:pt>
                  <c:pt idx="24">
                    <c:v>5</c:v>
                  </c:pt>
                </c:lvl>
                <c:lvl>
                  <c:pt idx="0">
                    <c:v>NHS Barnet</c:v>
                  </c:pt>
                  <c:pt idx="5">
                    <c:v>NHS Camden</c:v>
                  </c:pt>
                  <c:pt idx="10">
                    <c:v>NHS Enfield</c:v>
                  </c:pt>
                  <c:pt idx="15">
                    <c:v>NHS Haringey</c:v>
                  </c:pt>
                  <c:pt idx="20">
                    <c:v>NHS Islington</c:v>
                  </c:pt>
                </c:lvl>
              </c:multiLvlStrCache>
            </c:multiLvlStrRef>
          </c:cat>
          <c:val>
            <c:numRef>
              <c:f>Prev_Charlson_Deprivation!$U$130:$U$159</c:f>
              <c:numCache>
                <c:formatCode>General</c:formatCode>
                <c:ptCount val="25"/>
                <c:pt idx="0">
                  <c:v>27</c:v>
                </c:pt>
                <c:pt idx="1">
                  <c:v>28</c:v>
                </c:pt>
                <c:pt idx="2">
                  <c:v>63</c:v>
                </c:pt>
                <c:pt idx="3">
                  <c:v>52</c:v>
                </c:pt>
                <c:pt idx="4">
                  <c:v>44</c:v>
                </c:pt>
                <c:pt idx="5">
                  <c:v>10</c:v>
                </c:pt>
                <c:pt idx="6">
                  <c:v>19</c:v>
                </c:pt>
                <c:pt idx="7">
                  <c:v>19</c:v>
                </c:pt>
                <c:pt idx="8">
                  <c:v>26</c:v>
                </c:pt>
                <c:pt idx="9">
                  <c:v>48</c:v>
                </c:pt>
                <c:pt idx="10">
                  <c:v>13</c:v>
                </c:pt>
                <c:pt idx="11">
                  <c:v>27</c:v>
                </c:pt>
                <c:pt idx="12">
                  <c:v>30</c:v>
                </c:pt>
                <c:pt idx="13">
                  <c:v>53</c:v>
                </c:pt>
                <c:pt idx="14">
                  <c:v>85</c:v>
                </c:pt>
                <c:pt idx="15">
                  <c:v>7</c:v>
                </c:pt>
                <c:pt idx="16">
                  <c:v>8</c:v>
                </c:pt>
                <c:pt idx="17">
                  <c:v>9</c:v>
                </c:pt>
                <c:pt idx="18">
                  <c:v>29</c:v>
                </c:pt>
                <c:pt idx="19">
                  <c:v>60</c:v>
                </c:pt>
                <c:pt idx="20">
                  <c:v>0</c:v>
                </c:pt>
                <c:pt idx="21">
                  <c:v>5</c:v>
                </c:pt>
                <c:pt idx="22">
                  <c:v>15</c:v>
                </c:pt>
                <c:pt idx="23">
                  <c:v>32</c:v>
                </c:pt>
                <c:pt idx="24">
                  <c:v>36</c:v>
                </c:pt>
              </c:numCache>
            </c:numRef>
          </c:val>
          <c:extLst xmlns:c16r2="http://schemas.microsoft.com/office/drawing/2015/06/chart">
            <c:ext xmlns:c16="http://schemas.microsoft.com/office/drawing/2014/chart" uri="{C3380CC4-5D6E-409C-BE32-E72D297353CC}">
              <c16:uniqueId val="{00000002-C3A6-4753-B87E-5067A5853E7F}"/>
            </c:ext>
          </c:extLst>
        </c:ser>
        <c:ser>
          <c:idx val="3"/>
          <c:order val="3"/>
          <c:tx>
            <c:strRef>
              <c:f>Prev_Charlson_Deprivation!$V$128:$V$129</c:f>
              <c:strCache>
                <c:ptCount val="1"/>
                <c:pt idx="0">
                  <c:v>3+</c:v>
                </c:pt>
              </c:strCache>
            </c:strRef>
          </c:tx>
          <c:invertIfNegative val="0"/>
          <c:cat>
            <c:multiLvlStrRef>
              <c:f>Prev_Charlson_Deprivation!$R$130:$R$159</c:f>
              <c:multiLvlStrCache>
                <c:ptCount val="25"/>
                <c:lvl>
                  <c:pt idx="0">
                    <c:v>1</c:v>
                  </c:pt>
                  <c:pt idx="1">
                    <c:v>2</c:v>
                  </c:pt>
                  <c:pt idx="2">
                    <c:v>3</c:v>
                  </c:pt>
                  <c:pt idx="3">
                    <c:v>4</c:v>
                  </c:pt>
                  <c:pt idx="4">
                    <c:v>5</c:v>
                  </c:pt>
                  <c:pt idx="5">
                    <c:v>1</c:v>
                  </c:pt>
                  <c:pt idx="6">
                    <c:v>2</c:v>
                  </c:pt>
                  <c:pt idx="7">
                    <c:v>3</c:v>
                  </c:pt>
                  <c:pt idx="8">
                    <c:v>4</c:v>
                  </c:pt>
                  <c:pt idx="9">
                    <c:v>5</c:v>
                  </c:pt>
                  <c:pt idx="10">
                    <c:v>1</c:v>
                  </c:pt>
                  <c:pt idx="11">
                    <c:v>2</c:v>
                  </c:pt>
                  <c:pt idx="12">
                    <c:v>3</c:v>
                  </c:pt>
                  <c:pt idx="13">
                    <c:v>4</c:v>
                  </c:pt>
                  <c:pt idx="14">
                    <c:v>5</c:v>
                  </c:pt>
                  <c:pt idx="15">
                    <c:v>1</c:v>
                  </c:pt>
                  <c:pt idx="16">
                    <c:v>2</c:v>
                  </c:pt>
                  <c:pt idx="17">
                    <c:v>3</c:v>
                  </c:pt>
                  <c:pt idx="18">
                    <c:v>4</c:v>
                  </c:pt>
                  <c:pt idx="19">
                    <c:v>5</c:v>
                  </c:pt>
                  <c:pt idx="20">
                    <c:v>1</c:v>
                  </c:pt>
                  <c:pt idx="21">
                    <c:v>2</c:v>
                  </c:pt>
                  <c:pt idx="22">
                    <c:v>3</c:v>
                  </c:pt>
                  <c:pt idx="23">
                    <c:v>4</c:v>
                  </c:pt>
                  <c:pt idx="24">
                    <c:v>5</c:v>
                  </c:pt>
                </c:lvl>
                <c:lvl>
                  <c:pt idx="0">
                    <c:v>NHS Barnet</c:v>
                  </c:pt>
                  <c:pt idx="5">
                    <c:v>NHS Camden</c:v>
                  </c:pt>
                  <c:pt idx="10">
                    <c:v>NHS Enfield</c:v>
                  </c:pt>
                  <c:pt idx="15">
                    <c:v>NHS Haringey</c:v>
                  </c:pt>
                  <c:pt idx="20">
                    <c:v>NHS Islington</c:v>
                  </c:pt>
                </c:lvl>
              </c:multiLvlStrCache>
            </c:multiLvlStrRef>
          </c:cat>
          <c:val>
            <c:numRef>
              <c:f>Prev_Charlson_Deprivation!$V$130:$V$159</c:f>
              <c:numCache>
                <c:formatCode>General</c:formatCode>
                <c:ptCount val="25"/>
                <c:pt idx="0">
                  <c:v>14</c:v>
                </c:pt>
                <c:pt idx="1">
                  <c:v>21</c:v>
                </c:pt>
                <c:pt idx="2">
                  <c:v>42</c:v>
                </c:pt>
                <c:pt idx="3">
                  <c:v>24</c:v>
                </c:pt>
                <c:pt idx="4">
                  <c:v>14</c:v>
                </c:pt>
                <c:pt idx="5">
                  <c:v>5</c:v>
                </c:pt>
                <c:pt idx="6">
                  <c:v>9</c:v>
                </c:pt>
                <c:pt idx="7">
                  <c:v>8</c:v>
                </c:pt>
                <c:pt idx="8">
                  <c:v>26</c:v>
                </c:pt>
                <c:pt idx="9">
                  <c:v>37</c:v>
                </c:pt>
                <c:pt idx="10">
                  <c:v>7</c:v>
                </c:pt>
                <c:pt idx="11">
                  <c:v>8</c:v>
                </c:pt>
                <c:pt idx="12">
                  <c:v>21</c:v>
                </c:pt>
                <c:pt idx="13">
                  <c:v>38</c:v>
                </c:pt>
                <c:pt idx="14">
                  <c:v>63</c:v>
                </c:pt>
                <c:pt idx="15">
                  <c:v>5</c:v>
                </c:pt>
                <c:pt idx="16">
                  <c:v>5</c:v>
                </c:pt>
                <c:pt idx="17">
                  <c:v>5</c:v>
                </c:pt>
                <c:pt idx="18">
                  <c:v>21</c:v>
                </c:pt>
                <c:pt idx="19">
                  <c:v>49</c:v>
                </c:pt>
                <c:pt idx="20">
                  <c:v>0</c:v>
                </c:pt>
                <c:pt idx="21">
                  <c:v>0</c:v>
                </c:pt>
                <c:pt idx="22">
                  <c:v>5</c:v>
                </c:pt>
                <c:pt idx="23">
                  <c:v>23</c:v>
                </c:pt>
                <c:pt idx="24">
                  <c:v>53</c:v>
                </c:pt>
              </c:numCache>
            </c:numRef>
          </c:val>
          <c:extLst xmlns:c16r2="http://schemas.microsoft.com/office/drawing/2015/06/chart">
            <c:ext xmlns:c16="http://schemas.microsoft.com/office/drawing/2014/chart" uri="{C3380CC4-5D6E-409C-BE32-E72D297353CC}">
              <c16:uniqueId val="{00000003-C3A6-4753-B87E-5067A5853E7F}"/>
            </c:ext>
          </c:extLst>
        </c:ser>
        <c:dLbls>
          <c:showLegendKey val="0"/>
          <c:showVal val="0"/>
          <c:showCatName val="0"/>
          <c:showSerName val="0"/>
          <c:showPercent val="0"/>
          <c:showBubbleSize val="0"/>
        </c:dLbls>
        <c:gapWidth val="150"/>
        <c:overlap val="100"/>
        <c:axId val="239011712"/>
        <c:axId val="239013888"/>
      </c:barChart>
      <c:catAx>
        <c:axId val="239011712"/>
        <c:scaling>
          <c:orientation val="minMax"/>
        </c:scaling>
        <c:delete val="0"/>
        <c:axPos val="b"/>
        <c:title>
          <c:tx>
            <c:rich>
              <a:bodyPr/>
              <a:lstStyle/>
              <a:p>
                <a:pPr>
                  <a:defRPr sz="900"/>
                </a:pPr>
                <a:r>
                  <a:rPr lang="en-US" sz="900" b="1" i="0" baseline="0">
                    <a:effectLst/>
                  </a:rPr>
                  <a:t>Deprivation Quintile</a:t>
                </a:r>
              </a:p>
              <a:p>
                <a:pPr>
                  <a:defRPr sz="900"/>
                </a:pPr>
                <a:r>
                  <a:rPr lang="en-US" sz="900" b="1" i="0" baseline="0">
                    <a:effectLst/>
                  </a:rPr>
                  <a:t>1 = Least Deprived        5 = Most Deprived</a:t>
                </a:r>
                <a:endParaRPr lang="en-GB" sz="900">
                  <a:effectLst/>
                </a:endParaRPr>
              </a:p>
            </c:rich>
          </c:tx>
          <c:overlay val="0"/>
        </c:title>
        <c:numFmt formatCode="General" sourceLinked="0"/>
        <c:majorTickMark val="out"/>
        <c:minorTickMark val="none"/>
        <c:tickLblPos val="nextTo"/>
        <c:txPr>
          <a:bodyPr/>
          <a:lstStyle/>
          <a:p>
            <a:pPr>
              <a:defRPr sz="800"/>
            </a:pPr>
            <a:endParaRPr lang="en-US"/>
          </a:p>
        </c:txPr>
        <c:crossAx val="239013888"/>
        <c:crosses val="autoZero"/>
        <c:auto val="1"/>
        <c:lblAlgn val="ctr"/>
        <c:lblOffset val="100"/>
        <c:noMultiLvlLbl val="0"/>
      </c:catAx>
      <c:valAx>
        <c:axId val="239013888"/>
        <c:scaling>
          <c:orientation val="minMax"/>
          <c:max val="1"/>
          <c:min val="0"/>
        </c:scaling>
        <c:delete val="0"/>
        <c:axPos val="l"/>
        <c:majorGridlines/>
        <c:title>
          <c:tx>
            <c:rich>
              <a:bodyPr rot="-5400000" vert="horz"/>
              <a:lstStyle/>
              <a:p>
                <a:pPr>
                  <a:defRPr/>
                </a:pPr>
                <a:r>
                  <a:rPr lang="en-US"/>
                  <a:t>% of Prevalent Cases 2007 - 2014</a:t>
                </a:r>
              </a:p>
            </c:rich>
          </c:tx>
          <c:overlay val="0"/>
        </c:title>
        <c:numFmt formatCode="0%" sourceLinked="1"/>
        <c:majorTickMark val="out"/>
        <c:minorTickMark val="none"/>
        <c:tickLblPos val="nextTo"/>
        <c:crossAx val="239011712"/>
        <c:crosses val="autoZero"/>
        <c:crossBetween val="between"/>
        <c:majorUnit val="0.2"/>
      </c:valAx>
    </c:plotArea>
    <c:legend>
      <c:legendPos val="r"/>
      <c:overlay val="0"/>
      <c:txPr>
        <a:bodyPr/>
        <a:lstStyle/>
        <a:p>
          <a:pPr>
            <a:defRPr sz="900"/>
          </a:pPr>
          <a:endParaRPr lang="en-US"/>
        </a:p>
      </c:txPr>
    </c:legend>
    <c:plotVisOnly val="1"/>
    <c:dispBlanksAs val="gap"/>
    <c:showDLblsOverMax val="0"/>
  </c:chart>
  <c:externalData r:id="rId1">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97803362979161"/>
          <c:y val="0.17783415929976035"/>
          <c:w val="0.7801779334459914"/>
          <c:h val="0.46767574920616056"/>
        </c:manualLayout>
      </c:layout>
      <c:barChart>
        <c:barDir val="col"/>
        <c:grouping val="clustered"/>
        <c:varyColors val="0"/>
        <c:ser>
          <c:idx val="0"/>
          <c:order val="0"/>
          <c:invertIfNegative val="0"/>
          <c:cat>
            <c:strRef>
              <c:f>'[Survey of Londoners data tables (1).xlsx]21'!$C$103:$C$113</c:f>
              <c:strCache>
                <c:ptCount val="11"/>
                <c:pt idx="0">
                  <c:v>Barnet and Camden</c:v>
                </c:pt>
                <c:pt idx="1">
                  <c:v>Bexley and Bromley</c:v>
                </c:pt>
                <c:pt idx="2">
                  <c:v>Brent and Harrow</c:v>
                </c:pt>
                <c:pt idx="3">
                  <c:v>City and East</c:v>
                </c:pt>
                <c:pt idx="4">
                  <c:v>Croydon and Sutton</c:v>
                </c:pt>
                <c:pt idx="5">
                  <c:v>Ealing and Hillingdon</c:v>
                </c:pt>
                <c:pt idx="6">
                  <c:v>Enfield and Haringey</c:v>
                </c:pt>
                <c:pt idx="7">
                  <c:v>Greenwich and Lewisham</c:v>
                </c:pt>
                <c:pt idx="8">
                  <c:v>Havering and Redbridge</c:v>
                </c:pt>
                <c:pt idx="9">
                  <c:v>Lambeth and Southwark</c:v>
                </c:pt>
                <c:pt idx="10">
                  <c:v>Merton and Wandsworth</c:v>
                </c:pt>
              </c:strCache>
            </c:strRef>
          </c:cat>
          <c:val>
            <c:numRef>
              <c:f>'[Survey of Londoners data tables (1).xlsx]21'!$D$103:$D$113</c:f>
              <c:numCache>
                <c:formatCode>General</c:formatCode>
                <c:ptCount val="11"/>
              </c:numCache>
            </c:numRef>
          </c:val>
          <c:extLst xmlns:c16r2="http://schemas.microsoft.com/office/drawing/2015/06/chart">
            <c:ext xmlns:c16="http://schemas.microsoft.com/office/drawing/2014/chart" uri="{C3380CC4-5D6E-409C-BE32-E72D297353CC}">
              <c16:uniqueId val="{00000000-783E-4883-B626-F650776EDD3E}"/>
            </c:ext>
          </c:extLst>
        </c:ser>
        <c:ser>
          <c:idx val="1"/>
          <c:order val="1"/>
          <c:invertIfNegative val="0"/>
          <c:dPt>
            <c:idx val="0"/>
            <c:invertIfNegative val="0"/>
            <c:bubble3D val="0"/>
            <c:spPr>
              <a:solidFill>
                <a:schemeClr val="accent1">
                  <a:lumMod val="40000"/>
                  <a:lumOff val="60000"/>
                </a:schemeClr>
              </a:solidFill>
            </c:spPr>
            <c:extLst xmlns:c16r2="http://schemas.microsoft.com/office/drawing/2015/06/chart">
              <c:ext xmlns:c16="http://schemas.microsoft.com/office/drawing/2014/chart" uri="{C3380CC4-5D6E-409C-BE32-E72D297353CC}">
                <c16:uniqueId val="{00000001-363B-4B8A-AB57-6E6BBD974B63}"/>
              </c:ext>
            </c:extLst>
          </c:dPt>
          <c:dPt>
            <c:idx val="6"/>
            <c:invertIfNegative val="0"/>
            <c:bubble3D val="0"/>
            <c:spPr>
              <a:solidFill>
                <a:schemeClr val="accent1">
                  <a:lumMod val="40000"/>
                  <a:lumOff val="60000"/>
                </a:schemeClr>
              </a:solidFill>
            </c:spPr>
            <c:extLst xmlns:c16r2="http://schemas.microsoft.com/office/drawing/2015/06/chart">
              <c:ext xmlns:c16="http://schemas.microsoft.com/office/drawing/2014/chart" uri="{C3380CC4-5D6E-409C-BE32-E72D297353CC}">
                <c16:uniqueId val="{00000000-363B-4B8A-AB57-6E6BBD974B63}"/>
              </c:ext>
            </c:extLst>
          </c:dPt>
          <c:cat>
            <c:strRef>
              <c:f>'[Survey of Londoners data tables (1).xlsx]21'!$C$103:$C$113</c:f>
              <c:strCache>
                <c:ptCount val="11"/>
                <c:pt idx="0">
                  <c:v>Barnet and Camden</c:v>
                </c:pt>
                <c:pt idx="1">
                  <c:v>Bexley and Bromley</c:v>
                </c:pt>
                <c:pt idx="2">
                  <c:v>Brent and Harrow</c:v>
                </c:pt>
                <c:pt idx="3">
                  <c:v>City and East</c:v>
                </c:pt>
                <c:pt idx="4">
                  <c:v>Croydon and Sutton</c:v>
                </c:pt>
                <c:pt idx="5">
                  <c:v>Ealing and Hillingdon</c:v>
                </c:pt>
                <c:pt idx="6">
                  <c:v>Enfield and Haringey</c:v>
                </c:pt>
                <c:pt idx="7">
                  <c:v>Greenwich and Lewisham</c:v>
                </c:pt>
                <c:pt idx="8">
                  <c:v>Havering and Redbridge</c:v>
                </c:pt>
                <c:pt idx="9">
                  <c:v>Lambeth and Southwark</c:v>
                </c:pt>
                <c:pt idx="10">
                  <c:v>Merton and Wandsworth</c:v>
                </c:pt>
              </c:strCache>
            </c:strRef>
          </c:cat>
          <c:val>
            <c:numRef>
              <c:f>'[Survey of Londoners data tables (1).xlsx]21'!$E$103:$E$113</c:f>
              <c:numCache>
                <c:formatCode>0</c:formatCode>
                <c:ptCount val="11"/>
                <c:pt idx="0">
                  <c:v>5.1229107215255931</c:v>
                </c:pt>
                <c:pt idx="1">
                  <c:v>5.0489648133300431</c:v>
                </c:pt>
                <c:pt idx="2">
                  <c:v>6.5777210062660458</c:v>
                </c:pt>
                <c:pt idx="3">
                  <c:v>10.476664838109341</c:v>
                </c:pt>
                <c:pt idx="4">
                  <c:v>6.296059938736855</c:v>
                </c:pt>
                <c:pt idx="5">
                  <c:v>6.0144116197674489</c:v>
                </c:pt>
                <c:pt idx="6">
                  <c:v>9.0818266008967168</c:v>
                </c:pt>
                <c:pt idx="7">
                  <c:v>10.880750534555204</c:v>
                </c:pt>
                <c:pt idx="8">
                  <c:v>6.358302015955525</c:v>
                </c:pt>
                <c:pt idx="9">
                  <c:v>9.2802644608494305</c:v>
                </c:pt>
                <c:pt idx="10">
                  <c:v>2.8695666757106277</c:v>
                </c:pt>
              </c:numCache>
            </c:numRef>
          </c:val>
          <c:extLst xmlns:c16r2="http://schemas.microsoft.com/office/drawing/2015/06/chart">
            <c:ext xmlns:c16="http://schemas.microsoft.com/office/drawing/2014/chart" uri="{C3380CC4-5D6E-409C-BE32-E72D297353CC}">
              <c16:uniqueId val="{00000001-783E-4883-B626-F650776EDD3E}"/>
            </c:ext>
          </c:extLst>
        </c:ser>
        <c:dLbls>
          <c:showLegendKey val="0"/>
          <c:showVal val="0"/>
          <c:showCatName val="0"/>
          <c:showSerName val="0"/>
          <c:showPercent val="0"/>
          <c:showBubbleSize val="0"/>
        </c:dLbls>
        <c:gapWidth val="50"/>
        <c:axId val="239198976"/>
        <c:axId val="239200512"/>
      </c:barChart>
      <c:catAx>
        <c:axId val="239198976"/>
        <c:scaling>
          <c:orientation val="minMax"/>
        </c:scaling>
        <c:delete val="0"/>
        <c:axPos val="b"/>
        <c:numFmt formatCode="General" sourceLinked="0"/>
        <c:majorTickMark val="out"/>
        <c:minorTickMark val="none"/>
        <c:tickLblPos val="nextTo"/>
        <c:crossAx val="239200512"/>
        <c:crosses val="autoZero"/>
        <c:auto val="1"/>
        <c:lblAlgn val="ctr"/>
        <c:lblOffset val="100"/>
        <c:noMultiLvlLbl val="0"/>
      </c:catAx>
      <c:valAx>
        <c:axId val="239200512"/>
        <c:scaling>
          <c:orientation val="minMax"/>
        </c:scaling>
        <c:delete val="0"/>
        <c:axPos val="l"/>
        <c:majorGridlines/>
        <c:title>
          <c:tx>
            <c:rich>
              <a:bodyPr/>
              <a:lstStyle/>
              <a:p>
                <a:pPr>
                  <a:defRPr/>
                </a:pPr>
                <a:r>
                  <a:rPr lang="en-GB" dirty="0"/>
                  <a:t>Percent (%)</a:t>
                </a:r>
              </a:p>
            </c:rich>
          </c:tx>
          <c:layout>
            <c:manualLayout>
              <c:xMode val="edge"/>
              <c:yMode val="edge"/>
              <c:x val="4.5424046450979132E-2"/>
              <c:y val="0.32504622502261654"/>
            </c:manualLayout>
          </c:layout>
          <c:overlay val="0"/>
        </c:title>
        <c:numFmt formatCode="General" sourceLinked="1"/>
        <c:majorTickMark val="out"/>
        <c:minorTickMark val="none"/>
        <c:tickLblPos val="nextTo"/>
        <c:crossAx val="239198976"/>
        <c:crosses val="autoZero"/>
        <c:crossBetween val="between"/>
      </c:valAx>
      <c:spPr>
        <a:ln w="57150">
          <a:noFill/>
        </a:ln>
      </c:spPr>
    </c:plotArea>
    <c:plotVisOnly val="1"/>
    <c:dispBlanksAs val="gap"/>
    <c:showDLblsOverMax val="0"/>
  </c:chart>
  <c:spPr>
    <a:ln w="57150">
      <a:solidFill>
        <a:schemeClr val="bg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534038774176006E-2"/>
          <c:y val="0.15570928626977956"/>
          <c:w val="0.74231499534270196"/>
          <c:h val="0.73083030456933351"/>
        </c:manualLayout>
      </c:layout>
      <c:scatterChart>
        <c:scatterStyle val="lineMarker"/>
        <c:varyColors val="0"/>
        <c:ser>
          <c:idx val="0"/>
          <c:order val="0"/>
          <c:tx>
            <c:strRef>
              <c:f>'[saved new mortality.xlsx]ncl'!$D$35</c:f>
              <c:strCache>
                <c:ptCount val="1"/>
                <c:pt idx="0">
                  <c:v>Upper CI</c:v>
                </c:pt>
              </c:strCache>
            </c:strRef>
          </c:tx>
          <c:spPr>
            <a:ln w="28575">
              <a:noFill/>
            </a:ln>
          </c:spPr>
          <c:xVal>
            <c:numRef>
              <c:f>'[saved new mortality.xlsx]ncl'!$C$36:$C$50</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xVal>
          <c:yVal>
            <c:numRef>
              <c:f>'[saved new mortality.xlsx]ncl'!$D$36:$D$50</c:f>
              <c:numCache>
                <c:formatCode>0.0</c:formatCode>
                <c:ptCount val="15"/>
                <c:pt idx="0">
                  <c:v>324.88909999999998</c:v>
                </c:pt>
                <c:pt idx="1">
                  <c:v>325.70949999999999</c:v>
                </c:pt>
                <c:pt idx="2">
                  <c:v>316.58339999999998</c:v>
                </c:pt>
                <c:pt idx="3">
                  <c:v>301.65269999999998</c:v>
                </c:pt>
                <c:pt idx="4">
                  <c:v>301.8229</c:v>
                </c:pt>
                <c:pt idx="5">
                  <c:v>298.92579999999998</c:v>
                </c:pt>
                <c:pt idx="6">
                  <c:v>294.97730000000001</c:v>
                </c:pt>
                <c:pt idx="7">
                  <c:v>303.85239999999999</c:v>
                </c:pt>
                <c:pt idx="8">
                  <c:v>282.7903</c:v>
                </c:pt>
                <c:pt idx="9">
                  <c:v>289.1431</c:v>
                </c:pt>
                <c:pt idx="10">
                  <c:v>271.5711</c:v>
                </c:pt>
                <c:pt idx="11">
                  <c:v>273.32990000000001</c:v>
                </c:pt>
                <c:pt idx="12">
                  <c:v>255.66810000000001</c:v>
                </c:pt>
                <c:pt idx="13">
                  <c:v>256.00920000000002</c:v>
                </c:pt>
                <c:pt idx="14">
                  <c:v>250.1798</c:v>
                </c:pt>
              </c:numCache>
            </c:numRef>
          </c:yVal>
          <c:smooth val="0"/>
          <c:extLst xmlns:c16r2="http://schemas.microsoft.com/office/drawing/2015/06/chart">
            <c:ext xmlns:c16="http://schemas.microsoft.com/office/drawing/2014/chart" uri="{C3380CC4-5D6E-409C-BE32-E72D297353CC}">
              <c16:uniqueId val="{00000000-AA7E-4030-879B-39EDE72CBBB3}"/>
            </c:ext>
          </c:extLst>
        </c:ser>
        <c:ser>
          <c:idx val="1"/>
          <c:order val="1"/>
          <c:tx>
            <c:strRef>
              <c:f>'[saved new mortality.xlsx]ncl'!$E$35</c:f>
              <c:strCache>
                <c:ptCount val="1"/>
                <c:pt idx="0">
                  <c:v>Lower CI</c:v>
                </c:pt>
              </c:strCache>
            </c:strRef>
          </c:tx>
          <c:spPr>
            <a:ln w="28575">
              <a:noFill/>
            </a:ln>
          </c:spPr>
          <c:marker>
            <c:spPr>
              <a:ln>
                <a:solidFill>
                  <a:srgbClr val="A0579E"/>
                </a:solidFill>
              </a:ln>
            </c:spPr>
          </c:marker>
          <c:xVal>
            <c:numRef>
              <c:f>'[saved new mortality.xlsx]ncl'!$C$36:$C$50</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xVal>
          <c:yVal>
            <c:numRef>
              <c:f>'[saved new mortality.xlsx]ncl'!$E$36:$E$50</c:f>
              <c:numCache>
                <c:formatCode>0.0</c:formatCode>
                <c:ptCount val="15"/>
                <c:pt idx="0">
                  <c:v>297.96960000000001</c:v>
                </c:pt>
                <c:pt idx="1">
                  <c:v>298.77449999999999</c:v>
                </c:pt>
                <c:pt idx="2">
                  <c:v>290.23739999999998</c:v>
                </c:pt>
                <c:pt idx="3">
                  <c:v>275.93099999999998</c:v>
                </c:pt>
                <c:pt idx="4">
                  <c:v>276.31700000000001</c:v>
                </c:pt>
                <c:pt idx="5">
                  <c:v>273.55090000000001</c:v>
                </c:pt>
                <c:pt idx="6">
                  <c:v>269.78320000000002</c:v>
                </c:pt>
                <c:pt idx="7">
                  <c:v>278.72539999999998</c:v>
                </c:pt>
                <c:pt idx="8">
                  <c:v>258.95080000000002</c:v>
                </c:pt>
                <c:pt idx="9">
                  <c:v>265.12369999999999</c:v>
                </c:pt>
                <c:pt idx="10">
                  <c:v>248.6309</c:v>
                </c:pt>
                <c:pt idx="11">
                  <c:v>250.63829999999999</c:v>
                </c:pt>
                <c:pt idx="12">
                  <c:v>234.15379999999999</c:v>
                </c:pt>
                <c:pt idx="13">
                  <c:v>234.7353</c:v>
                </c:pt>
                <c:pt idx="14">
                  <c:v>229.37700000000001</c:v>
                </c:pt>
              </c:numCache>
            </c:numRef>
          </c:yVal>
          <c:smooth val="0"/>
          <c:extLst xmlns:c16r2="http://schemas.microsoft.com/office/drawing/2015/06/chart">
            <c:ext xmlns:c16="http://schemas.microsoft.com/office/drawing/2014/chart" uri="{C3380CC4-5D6E-409C-BE32-E72D297353CC}">
              <c16:uniqueId val="{00000001-AA7E-4030-879B-39EDE72CBBB3}"/>
            </c:ext>
          </c:extLst>
        </c:ser>
        <c:ser>
          <c:idx val="2"/>
          <c:order val="2"/>
          <c:tx>
            <c:strRef>
              <c:f>'[saved new mortality.xlsx]ncl'!$F$35</c:f>
              <c:strCache>
                <c:ptCount val="1"/>
                <c:pt idx="0">
                  <c:v>Age Stand Mort Rate </c:v>
                </c:pt>
              </c:strCache>
            </c:strRef>
          </c:tx>
          <c:spPr>
            <a:ln w="28575">
              <a:noFill/>
            </a:ln>
          </c:spPr>
          <c:xVal>
            <c:numRef>
              <c:f>'[saved new mortality.xlsx]ncl'!$C$36:$C$50</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xVal>
          <c:yVal>
            <c:numRef>
              <c:f>'[saved new mortality.xlsx]ncl'!$F$36:$F$50</c:f>
              <c:numCache>
                <c:formatCode>0.0</c:formatCode>
                <c:ptCount val="15"/>
                <c:pt idx="0">
                  <c:v>311.42930000000001</c:v>
                </c:pt>
                <c:pt idx="1">
                  <c:v>312.24200000000002</c:v>
                </c:pt>
                <c:pt idx="2">
                  <c:v>303.41039999999998</c:v>
                </c:pt>
                <c:pt idx="3">
                  <c:v>288.7919</c:v>
                </c:pt>
                <c:pt idx="4">
                  <c:v>289.07</c:v>
                </c:pt>
                <c:pt idx="5">
                  <c:v>286.23829999999998</c:v>
                </c:pt>
                <c:pt idx="6">
                  <c:v>282.38029999999998</c:v>
                </c:pt>
                <c:pt idx="7">
                  <c:v>291.28890000000001</c:v>
                </c:pt>
                <c:pt idx="8">
                  <c:v>270.87060000000002</c:v>
                </c:pt>
                <c:pt idx="9">
                  <c:v>277.13339999999999</c:v>
                </c:pt>
                <c:pt idx="10">
                  <c:v>260.101</c:v>
                </c:pt>
                <c:pt idx="11">
                  <c:v>261.98410000000001</c:v>
                </c:pt>
                <c:pt idx="12">
                  <c:v>244.911</c:v>
                </c:pt>
                <c:pt idx="13">
                  <c:v>245.37219999999999</c:v>
                </c:pt>
                <c:pt idx="14">
                  <c:v>239.7784</c:v>
                </c:pt>
              </c:numCache>
            </c:numRef>
          </c:yVal>
          <c:smooth val="0"/>
          <c:extLst xmlns:c16r2="http://schemas.microsoft.com/office/drawing/2015/06/chart">
            <c:ext xmlns:c16="http://schemas.microsoft.com/office/drawing/2014/chart" uri="{C3380CC4-5D6E-409C-BE32-E72D297353CC}">
              <c16:uniqueId val="{00000002-AA7E-4030-879B-39EDE72CBBB3}"/>
            </c:ext>
          </c:extLst>
        </c:ser>
        <c:dLbls>
          <c:showLegendKey val="0"/>
          <c:showVal val="0"/>
          <c:showCatName val="0"/>
          <c:showSerName val="0"/>
          <c:showPercent val="0"/>
          <c:showBubbleSize val="0"/>
        </c:dLbls>
        <c:axId val="162805248"/>
        <c:axId val="162807168"/>
      </c:scatterChart>
      <c:valAx>
        <c:axId val="162805248"/>
        <c:scaling>
          <c:orientation val="minMax"/>
        </c:scaling>
        <c:delete val="0"/>
        <c:axPos val="b"/>
        <c:title>
          <c:tx>
            <c:rich>
              <a:bodyPr/>
              <a:lstStyle/>
              <a:p>
                <a:pPr>
                  <a:defRPr sz="1100"/>
                </a:pPr>
                <a:r>
                  <a:rPr lang="en-GB" sz="1100" dirty="0"/>
                  <a:t>Year</a:t>
                </a:r>
              </a:p>
            </c:rich>
          </c:tx>
          <c:layout>
            <c:manualLayout>
              <c:xMode val="edge"/>
              <c:yMode val="edge"/>
              <c:x val="0.45917059596058935"/>
              <c:y val="0.9513218769343087"/>
            </c:manualLayout>
          </c:layout>
          <c:overlay val="0"/>
        </c:title>
        <c:numFmt formatCode="General" sourceLinked="1"/>
        <c:majorTickMark val="out"/>
        <c:minorTickMark val="none"/>
        <c:tickLblPos val="nextTo"/>
        <c:crossAx val="162807168"/>
        <c:crosses val="autoZero"/>
        <c:crossBetween val="midCat"/>
      </c:valAx>
      <c:valAx>
        <c:axId val="162807168"/>
        <c:scaling>
          <c:orientation val="minMax"/>
        </c:scaling>
        <c:delete val="0"/>
        <c:axPos val="l"/>
        <c:majorGridlines/>
        <c:title>
          <c:tx>
            <c:rich>
              <a:bodyPr/>
              <a:lstStyle/>
              <a:p>
                <a:pPr>
                  <a:defRPr sz="1100"/>
                </a:pPr>
                <a:r>
                  <a:rPr lang="en-GB" sz="1100" dirty="0"/>
                  <a:t>Age-standardised rate (95% CI)</a:t>
                </a:r>
              </a:p>
            </c:rich>
          </c:tx>
          <c:layout>
            <c:manualLayout>
              <c:xMode val="edge"/>
              <c:yMode val="edge"/>
              <c:x val="3.0963800355227459E-3"/>
              <c:y val="0.31224010824194132"/>
            </c:manualLayout>
          </c:layout>
          <c:overlay val="0"/>
        </c:title>
        <c:numFmt formatCode="0.0" sourceLinked="1"/>
        <c:majorTickMark val="out"/>
        <c:minorTickMark val="none"/>
        <c:tickLblPos val="nextTo"/>
        <c:crossAx val="162805248"/>
        <c:crosses val="autoZero"/>
        <c:crossBetween val="midCat"/>
      </c:valAx>
    </c:plotArea>
    <c:legend>
      <c:legendPos val="r"/>
      <c:layout>
        <c:manualLayout>
          <c:xMode val="edge"/>
          <c:yMode val="edge"/>
          <c:x val="0.8504014775930786"/>
          <c:y val="0.42388813165286593"/>
          <c:w val="0.1403392631476621"/>
          <c:h val="0.34583999029598783"/>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a:t>Proportion of malignant cancer diagnoses* diagnosed at stage 1 or 2 - Q3 2017-18, rolling one year average</a:t>
            </a:r>
          </a:p>
        </c:rich>
      </c:tx>
      <c:layout>
        <c:manualLayout>
          <c:xMode val="edge"/>
          <c:yMode val="edge"/>
          <c:x val="0.10832470335036189"/>
          <c:y val="7.9729788204579918E-2"/>
        </c:manualLayout>
      </c:layout>
      <c:overlay val="0"/>
    </c:title>
    <c:autoTitleDeleted val="0"/>
    <c:plotArea>
      <c:layout>
        <c:manualLayout>
          <c:layoutTarget val="inner"/>
          <c:xMode val="edge"/>
          <c:yMode val="edge"/>
          <c:x val="5.895051693115877E-2"/>
          <c:y val="0.19916163161358141"/>
          <c:w val="0.9248848982047706"/>
          <c:h val="0.73649957697008028"/>
        </c:manualLayout>
      </c:layout>
      <c:barChart>
        <c:barDir val="col"/>
        <c:grouping val="clustered"/>
        <c:varyColors val="0"/>
        <c:ser>
          <c:idx val="0"/>
          <c:order val="0"/>
          <c:tx>
            <c:strRef>
              <c:f>'stage diagnx'!$B$10</c:f>
              <c:strCache>
                <c:ptCount val="1"/>
                <c:pt idx="0">
                  <c:v>Proportion of malignant cancer diagnoses diagnosed at stage 1 or 2 - Q3 2017-18, rolling one year average</c:v>
                </c:pt>
              </c:strCache>
            </c:strRef>
          </c:tx>
          <c:spPr>
            <a:solidFill>
              <a:schemeClr val="accent1">
                <a:lumMod val="60000"/>
                <a:lumOff val="40000"/>
              </a:schemeClr>
            </a:solidFill>
          </c:spPr>
          <c:invertIfNegative val="0"/>
          <c:dPt>
            <c:idx val="5"/>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1-9C83-4AA0-B8C9-37D26BD4F8B8}"/>
              </c:ext>
            </c:extLst>
          </c:dPt>
          <c:cat>
            <c:strRef>
              <c:f>'stage diagnx'!$A$11:$A$16</c:f>
              <c:strCache>
                <c:ptCount val="6"/>
                <c:pt idx="0">
                  <c:v>Camden</c:v>
                </c:pt>
                <c:pt idx="1">
                  <c:v>Barnet</c:v>
                </c:pt>
                <c:pt idx="2">
                  <c:v>Haringey</c:v>
                </c:pt>
                <c:pt idx="3">
                  <c:v>Islington</c:v>
                </c:pt>
                <c:pt idx="4">
                  <c:v>Enfield</c:v>
                </c:pt>
                <c:pt idx="5">
                  <c:v>England </c:v>
                </c:pt>
              </c:strCache>
            </c:strRef>
          </c:cat>
          <c:val>
            <c:numRef>
              <c:f>'stage diagnx'!$B$11:$B$16</c:f>
              <c:numCache>
                <c:formatCode>0%</c:formatCode>
                <c:ptCount val="6"/>
                <c:pt idx="0">
                  <c:v>0.52</c:v>
                </c:pt>
                <c:pt idx="1">
                  <c:v>0.53</c:v>
                </c:pt>
                <c:pt idx="2">
                  <c:v>0.54</c:v>
                </c:pt>
                <c:pt idx="3">
                  <c:v>0.55000000000000004</c:v>
                </c:pt>
                <c:pt idx="4">
                  <c:v>0.55000000000000004</c:v>
                </c:pt>
                <c:pt idx="5">
                  <c:v>0.52</c:v>
                </c:pt>
              </c:numCache>
            </c:numRef>
          </c:val>
          <c:extLst xmlns:c16r2="http://schemas.microsoft.com/office/drawing/2015/06/chart">
            <c:ext xmlns:c16="http://schemas.microsoft.com/office/drawing/2014/chart" uri="{C3380CC4-5D6E-409C-BE32-E72D297353CC}">
              <c16:uniqueId val="{00000002-9C83-4AA0-B8C9-37D26BD4F8B8}"/>
            </c:ext>
          </c:extLst>
        </c:ser>
        <c:dLbls>
          <c:showLegendKey val="0"/>
          <c:showVal val="0"/>
          <c:showCatName val="0"/>
          <c:showSerName val="0"/>
          <c:showPercent val="0"/>
          <c:showBubbleSize val="0"/>
        </c:dLbls>
        <c:gapWidth val="150"/>
        <c:axId val="163313920"/>
        <c:axId val="163708928"/>
      </c:barChart>
      <c:catAx>
        <c:axId val="163313920"/>
        <c:scaling>
          <c:orientation val="minMax"/>
        </c:scaling>
        <c:delete val="0"/>
        <c:axPos val="b"/>
        <c:numFmt formatCode="General" sourceLinked="0"/>
        <c:majorTickMark val="out"/>
        <c:minorTickMark val="none"/>
        <c:tickLblPos val="nextTo"/>
        <c:crossAx val="163708928"/>
        <c:crosses val="autoZero"/>
        <c:auto val="1"/>
        <c:lblAlgn val="ctr"/>
        <c:lblOffset val="100"/>
        <c:noMultiLvlLbl val="0"/>
      </c:catAx>
      <c:valAx>
        <c:axId val="163708928"/>
        <c:scaling>
          <c:orientation val="minMax"/>
          <c:max val="0.60000000000000009"/>
          <c:min val="0"/>
        </c:scaling>
        <c:delete val="0"/>
        <c:axPos val="l"/>
        <c:majorGridlines/>
        <c:numFmt formatCode="0%" sourceLinked="1"/>
        <c:majorTickMark val="out"/>
        <c:minorTickMark val="none"/>
        <c:tickLblPos val="nextTo"/>
        <c:crossAx val="16331392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GB" sz="1400" dirty="0"/>
              <a:t>1 </a:t>
            </a:r>
            <a:r>
              <a:rPr lang="en-GB" sz="1400" dirty="0" err="1"/>
              <a:t>yr</a:t>
            </a:r>
            <a:r>
              <a:rPr lang="en-GB" sz="1400" dirty="0"/>
              <a:t> rolling average </a:t>
            </a:r>
            <a:r>
              <a:rPr lang="en-GB" sz="1400" b="1" i="0" u="none" strike="noStrike" baseline="0" dirty="0">
                <a:effectLst/>
              </a:rPr>
              <a:t>percentage (%) of cancers diagnosed through </a:t>
            </a:r>
            <a:r>
              <a:rPr lang="en-GB" sz="1400" dirty="0"/>
              <a:t>emergency presentation, </a:t>
            </a:r>
            <a:r>
              <a:rPr lang="en-GB" sz="1400" dirty="0">
                <a:solidFill>
                  <a:schemeClr val="tx1"/>
                </a:solidFill>
              </a:rPr>
              <a:t>2017</a:t>
            </a:r>
            <a:r>
              <a:rPr lang="en-GB" sz="1400" dirty="0"/>
              <a:t>, NCL CCGs</a:t>
            </a:r>
          </a:p>
        </c:rich>
      </c:tx>
      <c:layout>
        <c:manualLayout>
          <c:xMode val="edge"/>
          <c:yMode val="edge"/>
          <c:x val="0.12821154282132904"/>
          <c:y val="3.3459483009073338E-2"/>
        </c:manualLayout>
      </c:layout>
      <c:overlay val="0"/>
      <c:spPr>
        <a:noFill/>
        <a:ln>
          <a:noFill/>
        </a:ln>
        <a:effectLst/>
      </c:spPr>
    </c:title>
    <c:autoTitleDeleted val="0"/>
    <c:plotArea>
      <c:layout/>
      <c:barChart>
        <c:barDir val="col"/>
        <c:grouping val="clustered"/>
        <c:varyColors val="0"/>
        <c:ser>
          <c:idx val="0"/>
          <c:order val="0"/>
          <c:tx>
            <c:strRef>
              <c:f>'emerg presns by stp'!$B$10</c:f>
              <c:strCache>
                <c:ptCount val="1"/>
                <c:pt idx="0">
                  <c:v>1 yr rolling average emergency presentations 2017 per cent %</c:v>
                </c:pt>
              </c:strCache>
            </c:strRef>
          </c:tx>
          <c:spPr>
            <a:solidFill>
              <a:schemeClr val="accent1">
                <a:lumMod val="60000"/>
                <a:lumOff val="40000"/>
              </a:schemeClr>
            </a:solidFill>
            <a:ln>
              <a:noFill/>
            </a:ln>
            <a:effectLst/>
          </c:spPr>
          <c:invertIfNegative val="0"/>
          <c:dPt>
            <c:idx val="6"/>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1-AD8D-4013-A75A-3D885F0954F3}"/>
              </c:ext>
            </c:extLst>
          </c:dPt>
          <c:cat>
            <c:strRef>
              <c:f>'emerg presns by stp'!$A$11:$A$17</c:f>
              <c:strCache>
                <c:ptCount val="7"/>
                <c:pt idx="0">
                  <c:v>Barnet</c:v>
                </c:pt>
                <c:pt idx="1">
                  <c:v>Islington</c:v>
                </c:pt>
                <c:pt idx="2">
                  <c:v>England </c:v>
                </c:pt>
                <c:pt idx="3">
                  <c:v>Haringey</c:v>
                </c:pt>
                <c:pt idx="4">
                  <c:v>Camden</c:v>
                </c:pt>
                <c:pt idx="5">
                  <c:v>Enfield</c:v>
                </c:pt>
                <c:pt idx="6">
                  <c:v>England </c:v>
                </c:pt>
              </c:strCache>
            </c:strRef>
          </c:cat>
          <c:val>
            <c:numRef>
              <c:f>'emerg presns by stp'!$B$11:$B$17</c:f>
              <c:numCache>
                <c:formatCode>General</c:formatCode>
                <c:ptCount val="7"/>
                <c:pt idx="0">
                  <c:v>16.2</c:v>
                </c:pt>
                <c:pt idx="1">
                  <c:v>17.600000000000001</c:v>
                </c:pt>
                <c:pt idx="2">
                  <c:v>18.8</c:v>
                </c:pt>
                <c:pt idx="3">
                  <c:v>18.899999999999999</c:v>
                </c:pt>
                <c:pt idx="4">
                  <c:v>19.100000000000001</c:v>
                </c:pt>
                <c:pt idx="5">
                  <c:v>20.5</c:v>
                </c:pt>
                <c:pt idx="6">
                  <c:v>18.8</c:v>
                </c:pt>
              </c:numCache>
            </c:numRef>
          </c:val>
          <c:extLst xmlns:c16r2="http://schemas.microsoft.com/office/drawing/2015/06/chart">
            <c:ext xmlns:c16="http://schemas.microsoft.com/office/drawing/2014/chart" uri="{C3380CC4-5D6E-409C-BE32-E72D297353CC}">
              <c16:uniqueId val="{00000002-AD8D-4013-A75A-3D885F0954F3}"/>
            </c:ext>
          </c:extLst>
        </c:ser>
        <c:dLbls>
          <c:showLegendKey val="0"/>
          <c:showVal val="0"/>
          <c:showCatName val="0"/>
          <c:showSerName val="0"/>
          <c:showPercent val="0"/>
          <c:showBubbleSize val="0"/>
        </c:dLbls>
        <c:gapWidth val="150"/>
        <c:axId val="164062720"/>
        <c:axId val="164381056"/>
      </c:barChart>
      <c:catAx>
        <c:axId val="16406272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4381056"/>
        <c:crosses val="autoZero"/>
        <c:auto val="1"/>
        <c:lblAlgn val="ctr"/>
        <c:lblOffset val="100"/>
        <c:noMultiLvlLbl val="0"/>
      </c:catAx>
      <c:valAx>
        <c:axId val="164381056"/>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406272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1513971992529928"/>
          <c:y val="7.3877072821634554E-2"/>
          <c:w val="0.85859653160230875"/>
          <c:h val="0.6884092346038162"/>
        </c:manualLayout>
      </c:layout>
      <c:stockChart>
        <c:ser>
          <c:idx val="0"/>
          <c:order val="0"/>
          <c:tx>
            <c:strRef>
              <c:f>'Table 16 breast,lung,colorectal'!$D$24</c:f>
              <c:strCache>
                <c:ptCount val="1"/>
                <c:pt idx="0">
                  <c:v>Lower CI</c:v>
                </c:pt>
              </c:strCache>
            </c:strRef>
          </c:tx>
          <c:spPr>
            <a:ln w="28575">
              <a:noFill/>
            </a:ln>
          </c:spPr>
          <c:marker>
            <c:symbol val="none"/>
          </c:marker>
          <c:cat>
            <c:multiLvlStrRef>
              <c:f>'Table 16 breast,lung,colorectal'!$A$25:$C$30</c:f>
              <c:multiLvlStrCache>
                <c:ptCount val="6"/>
                <c:lvl>
                  <c:pt idx="0">
                    <c:v>North Central London</c:v>
                  </c:pt>
                  <c:pt idx="1">
                    <c:v>NHS Islington CCG</c:v>
                  </c:pt>
                  <c:pt idx="2">
                    <c:v>NHS Barnet CCG</c:v>
                  </c:pt>
                  <c:pt idx="3">
                    <c:v>NHS Enfield CCG</c:v>
                  </c:pt>
                  <c:pt idx="4">
                    <c:v>NHS Haringey CCG</c:v>
                  </c:pt>
                  <c:pt idx="5">
                    <c:v>NHS Camden CCG</c:v>
                  </c:pt>
                </c:lvl>
                <c:lvl>
                  <c:pt idx="0">
                    <c:v>Breast</c:v>
                  </c:pt>
                  <c:pt idx="1">
                    <c:v>Breast</c:v>
                  </c:pt>
                  <c:pt idx="2">
                    <c:v>Breast</c:v>
                  </c:pt>
                  <c:pt idx="3">
                    <c:v>Breast</c:v>
                  </c:pt>
                  <c:pt idx="4">
                    <c:v>Breast</c:v>
                  </c:pt>
                  <c:pt idx="5">
                    <c:v>Breast</c:v>
                  </c:pt>
                </c:lvl>
              </c:multiLvlStrCache>
            </c:multiLvlStrRef>
          </c:cat>
          <c:val>
            <c:numRef>
              <c:f>'Table 16 breast,lung,colorectal'!$D$25:$D$30</c:f>
              <c:numCache>
                <c:formatCode>0.0</c:formatCode>
                <c:ptCount val="6"/>
                <c:pt idx="0">
                  <c:v>95.3</c:v>
                </c:pt>
                <c:pt idx="1">
                  <c:v>91.5</c:v>
                </c:pt>
                <c:pt idx="2">
                  <c:v>95.3</c:v>
                </c:pt>
                <c:pt idx="3">
                  <c:v>95</c:v>
                </c:pt>
                <c:pt idx="4">
                  <c:v>94.4</c:v>
                </c:pt>
                <c:pt idx="5">
                  <c:v>94.2</c:v>
                </c:pt>
              </c:numCache>
            </c:numRef>
          </c:val>
          <c:smooth val="0"/>
          <c:extLst xmlns:c16r2="http://schemas.microsoft.com/office/drawing/2015/06/chart">
            <c:ext xmlns:c16="http://schemas.microsoft.com/office/drawing/2014/chart" uri="{C3380CC4-5D6E-409C-BE32-E72D297353CC}">
              <c16:uniqueId val="{00000000-C926-48D1-B861-CEA7C939BFE1}"/>
            </c:ext>
          </c:extLst>
        </c:ser>
        <c:ser>
          <c:idx val="1"/>
          <c:order val="1"/>
          <c:tx>
            <c:strRef>
              <c:f>'Table 16 breast,lung,colorectal'!$E$24</c:f>
              <c:strCache>
                <c:ptCount val="1"/>
                <c:pt idx="0">
                  <c:v>Upper CI</c:v>
                </c:pt>
              </c:strCache>
            </c:strRef>
          </c:tx>
          <c:spPr>
            <a:ln w="28575">
              <a:noFill/>
            </a:ln>
          </c:spPr>
          <c:marker>
            <c:symbol val="none"/>
          </c:marker>
          <c:cat>
            <c:multiLvlStrRef>
              <c:f>'Table 16 breast,lung,colorectal'!$A$25:$C$30</c:f>
              <c:multiLvlStrCache>
                <c:ptCount val="6"/>
                <c:lvl>
                  <c:pt idx="0">
                    <c:v>North Central London</c:v>
                  </c:pt>
                  <c:pt idx="1">
                    <c:v>NHS Islington CCG</c:v>
                  </c:pt>
                  <c:pt idx="2">
                    <c:v>NHS Barnet CCG</c:v>
                  </c:pt>
                  <c:pt idx="3">
                    <c:v>NHS Enfield CCG</c:v>
                  </c:pt>
                  <c:pt idx="4">
                    <c:v>NHS Haringey CCG</c:v>
                  </c:pt>
                  <c:pt idx="5">
                    <c:v>NHS Camden CCG</c:v>
                  </c:pt>
                </c:lvl>
                <c:lvl>
                  <c:pt idx="0">
                    <c:v>Breast</c:v>
                  </c:pt>
                  <c:pt idx="1">
                    <c:v>Breast</c:v>
                  </c:pt>
                  <c:pt idx="2">
                    <c:v>Breast</c:v>
                  </c:pt>
                  <c:pt idx="3">
                    <c:v>Breast</c:v>
                  </c:pt>
                  <c:pt idx="4">
                    <c:v>Breast</c:v>
                  </c:pt>
                  <c:pt idx="5">
                    <c:v>Breast</c:v>
                  </c:pt>
                </c:lvl>
              </c:multiLvlStrCache>
            </c:multiLvlStrRef>
          </c:cat>
          <c:val>
            <c:numRef>
              <c:f>'Table 16 breast,lung,colorectal'!$E$25:$E$30</c:f>
              <c:numCache>
                <c:formatCode>0.0</c:formatCode>
                <c:ptCount val="6"/>
                <c:pt idx="0">
                  <c:v>96.7</c:v>
                </c:pt>
                <c:pt idx="1">
                  <c:v>96.1</c:v>
                </c:pt>
                <c:pt idx="2">
                  <c:v>97.5</c:v>
                </c:pt>
                <c:pt idx="3">
                  <c:v>97.5</c:v>
                </c:pt>
                <c:pt idx="4">
                  <c:v>97.1</c:v>
                </c:pt>
                <c:pt idx="5">
                  <c:v>97.3</c:v>
                </c:pt>
              </c:numCache>
            </c:numRef>
          </c:val>
          <c:smooth val="0"/>
          <c:extLst xmlns:c16r2="http://schemas.microsoft.com/office/drawing/2015/06/chart">
            <c:ext xmlns:c16="http://schemas.microsoft.com/office/drawing/2014/chart" uri="{C3380CC4-5D6E-409C-BE32-E72D297353CC}">
              <c16:uniqueId val="{00000001-C926-48D1-B861-CEA7C939BFE1}"/>
            </c:ext>
          </c:extLst>
        </c:ser>
        <c:ser>
          <c:idx val="2"/>
          <c:order val="2"/>
          <c:tx>
            <c:strRef>
              <c:f>'Table 16 breast,lung,colorectal'!$F$24</c:f>
              <c:strCache>
                <c:ptCount val="1"/>
                <c:pt idx="0">
                  <c:v>% survival</c:v>
                </c:pt>
              </c:strCache>
            </c:strRef>
          </c:tx>
          <c:spPr>
            <a:ln w="28575">
              <a:noFill/>
            </a:ln>
          </c:spPr>
          <c:marker>
            <c:spPr>
              <a:solidFill>
                <a:schemeClr val="accent1">
                  <a:lumMod val="75000"/>
                </a:schemeClr>
              </a:solidFill>
              <a:ln>
                <a:solidFill>
                  <a:schemeClr val="accent1">
                    <a:lumMod val="75000"/>
                  </a:schemeClr>
                </a:solidFill>
              </a:ln>
            </c:spPr>
          </c:marker>
          <c:cat>
            <c:multiLvlStrRef>
              <c:f>'Table 16 breast,lung,colorectal'!$A$25:$C$30</c:f>
              <c:multiLvlStrCache>
                <c:ptCount val="6"/>
                <c:lvl>
                  <c:pt idx="0">
                    <c:v>North Central London</c:v>
                  </c:pt>
                  <c:pt idx="1">
                    <c:v>NHS Islington CCG</c:v>
                  </c:pt>
                  <c:pt idx="2">
                    <c:v>NHS Barnet CCG</c:v>
                  </c:pt>
                  <c:pt idx="3">
                    <c:v>NHS Enfield CCG</c:v>
                  </c:pt>
                  <c:pt idx="4">
                    <c:v>NHS Haringey CCG</c:v>
                  </c:pt>
                  <c:pt idx="5">
                    <c:v>NHS Camden CCG</c:v>
                  </c:pt>
                </c:lvl>
                <c:lvl>
                  <c:pt idx="0">
                    <c:v>Breast</c:v>
                  </c:pt>
                  <c:pt idx="1">
                    <c:v>Breast</c:v>
                  </c:pt>
                  <c:pt idx="2">
                    <c:v>Breast</c:v>
                  </c:pt>
                  <c:pt idx="3">
                    <c:v>Breast</c:v>
                  </c:pt>
                  <c:pt idx="4">
                    <c:v>Breast</c:v>
                  </c:pt>
                  <c:pt idx="5">
                    <c:v>Breast</c:v>
                  </c:pt>
                </c:lvl>
              </c:multiLvlStrCache>
            </c:multiLvlStrRef>
          </c:cat>
          <c:val>
            <c:numRef>
              <c:f>'Table 16 breast,lung,colorectal'!$F$25:$F$30</c:f>
              <c:numCache>
                <c:formatCode>0.0</c:formatCode>
                <c:ptCount val="6"/>
                <c:pt idx="0">
                  <c:v>96.1</c:v>
                </c:pt>
                <c:pt idx="1">
                  <c:v>94.2</c:v>
                </c:pt>
                <c:pt idx="2">
                  <c:v>96.6</c:v>
                </c:pt>
                <c:pt idx="3">
                  <c:v>96.5</c:v>
                </c:pt>
                <c:pt idx="4">
                  <c:v>96</c:v>
                </c:pt>
                <c:pt idx="5">
                  <c:v>96</c:v>
                </c:pt>
              </c:numCache>
            </c:numRef>
          </c:val>
          <c:smooth val="0"/>
          <c:extLst xmlns:c16r2="http://schemas.microsoft.com/office/drawing/2015/06/chart">
            <c:ext xmlns:c16="http://schemas.microsoft.com/office/drawing/2014/chart" uri="{C3380CC4-5D6E-409C-BE32-E72D297353CC}">
              <c16:uniqueId val="{00000002-C926-48D1-B861-CEA7C939BFE1}"/>
            </c:ext>
          </c:extLst>
        </c:ser>
        <c:dLbls>
          <c:showLegendKey val="0"/>
          <c:showVal val="0"/>
          <c:showCatName val="0"/>
          <c:showSerName val="0"/>
          <c:showPercent val="0"/>
          <c:showBubbleSize val="0"/>
        </c:dLbls>
        <c:hiLowLines/>
        <c:axId val="166618240"/>
        <c:axId val="166619776"/>
      </c:stockChart>
      <c:catAx>
        <c:axId val="166618240"/>
        <c:scaling>
          <c:orientation val="minMax"/>
        </c:scaling>
        <c:delete val="0"/>
        <c:axPos val="b"/>
        <c:numFmt formatCode="General" sourceLinked="0"/>
        <c:majorTickMark val="out"/>
        <c:minorTickMark val="none"/>
        <c:tickLblPos val="nextTo"/>
        <c:txPr>
          <a:bodyPr/>
          <a:lstStyle/>
          <a:p>
            <a:pPr>
              <a:defRPr sz="1100"/>
            </a:pPr>
            <a:endParaRPr lang="en-US"/>
          </a:p>
        </c:txPr>
        <c:crossAx val="166619776"/>
        <c:crosses val="autoZero"/>
        <c:auto val="1"/>
        <c:lblAlgn val="ctr"/>
        <c:lblOffset val="100"/>
        <c:noMultiLvlLbl val="0"/>
      </c:catAx>
      <c:valAx>
        <c:axId val="166619776"/>
        <c:scaling>
          <c:orientation val="minMax"/>
          <c:min val="85"/>
        </c:scaling>
        <c:delete val="0"/>
        <c:axPos val="l"/>
        <c:majorGridlines/>
        <c:title>
          <c:tx>
            <c:rich>
              <a:bodyPr/>
              <a:lstStyle/>
              <a:p>
                <a:pPr>
                  <a:defRPr sz="1400"/>
                </a:pPr>
                <a:r>
                  <a:rPr lang="en-GB" sz="1400" dirty="0"/>
                  <a:t>Survival (%)</a:t>
                </a:r>
              </a:p>
            </c:rich>
          </c:tx>
          <c:layout>
            <c:manualLayout>
              <c:xMode val="edge"/>
              <c:yMode val="edge"/>
              <c:x val="1.0148464645620416E-2"/>
              <c:y val="0.29321453460438024"/>
            </c:manualLayout>
          </c:layout>
          <c:overlay val="0"/>
        </c:title>
        <c:numFmt formatCode="0.0" sourceLinked="1"/>
        <c:majorTickMark val="out"/>
        <c:minorTickMark val="none"/>
        <c:tickLblPos val="nextTo"/>
        <c:txPr>
          <a:bodyPr/>
          <a:lstStyle/>
          <a:p>
            <a:pPr>
              <a:defRPr sz="1200"/>
            </a:pPr>
            <a:endParaRPr lang="en-US"/>
          </a:p>
        </c:txPr>
        <c:crossAx val="166618240"/>
        <c:crosses val="autoZero"/>
        <c:crossBetween val="between"/>
        <c:majorUnit val="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1104884609674638"/>
          <c:y val="4.8950214108763747E-2"/>
          <c:w val="0.87546442725636175"/>
          <c:h val="0.72303832712544613"/>
        </c:manualLayout>
      </c:layout>
      <c:stockChart>
        <c:ser>
          <c:idx val="0"/>
          <c:order val="0"/>
          <c:tx>
            <c:strRef>
              <c:f>'Table 16 breast,lung,colorectal'!$D$71</c:f>
              <c:strCache>
                <c:ptCount val="1"/>
                <c:pt idx="0">
                  <c:v>Lower CI</c:v>
                </c:pt>
              </c:strCache>
            </c:strRef>
          </c:tx>
          <c:spPr>
            <a:ln w="28575">
              <a:noFill/>
            </a:ln>
          </c:spPr>
          <c:marker>
            <c:symbol val="none"/>
          </c:marker>
          <c:cat>
            <c:multiLvlStrRef>
              <c:f>'Table 16 breast,lung,colorectal'!$A$72:$C$77</c:f>
              <c:multiLvlStrCache>
                <c:ptCount val="6"/>
                <c:lvl>
                  <c:pt idx="0">
                    <c:v>North Central London</c:v>
                  </c:pt>
                  <c:pt idx="1">
                    <c:v>NHS Barnet CCG</c:v>
                  </c:pt>
                  <c:pt idx="2">
                    <c:v>NHS Camden CCG</c:v>
                  </c:pt>
                  <c:pt idx="3">
                    <c:v>NHS Enfield CCG</c:v>
                  </c:pt>
                  <c:pt idx="4">
                    <c:v>NHS Haringey CCG</c:v>
                  </c:pt>
                  <c:pt idx="5">
                    <c:v>NHS Islington CCG</c:v>
                  </c:pt>
                </c:lvl>
                <c:lvl>
                  <c:pt idx="0">
                    <c:v>Colorectal</c:v>
                  </c:pt>
                  <c:pt idx="1">
                    <c:v>Colorectal</c:v>
                  </c:pt>
                  <c:pt idx="2">
                    <c:v>Colorectal</c:v>
                  </c:pt>
                  <c:pt idx="3">
                    <c:v>Colorectal</c:v>
                  </c:pt>
                  <c:pt idx="4">
                    <c:v>Colorectal</c:v>
                  </c:pt>
                  <c:pt idx="5">
                    <c:v>Colorectal</c:v>
                  </c:pt>
                </c:lvl>
              </c:multiLvlStrCache>
            </c:multiLvlStrRef>
          </c:cat>
          <c:val>
            <c:numRef>
              <c:f>'Table 16 breast,lung,colorectal'!$D$72:$D$77</c:f>
              <c:numCache>
                <c:formatCode>0.0</c:formatCode>
                <c:ptCount val="6"/>
                <c:pt idx="0">
                  <c:v>82.5</c:v>
                </c:pt>
                <c:pt idx="1">
                  <c:v>85.2</c:v>
                </c:pt>
                <c:pt idx="2">
                  <c:v>80.7</c:v>
                </c:pt>
                <c:pt idx="3">
                  <c:v>80.2</c:v>
                </c:pt>
                <c:pt idx="4">
                  <c:v>76.3</c:v>
                </c:pt>
                <c:pt idx="5">
                  <c:v>79.2</c:v>
                </c:pt>
              </c:numCache>
            </c:numRef>
          </c:val>
          <c:smooth val="0"/>
          <c:extLst xmlns:c16r2="http://schemas.microsoft.com/office/drawing/2015/06/chart">
            <c:ext xmlns:c16="http://schemas.microsoft.com/office/drawing/2014/chart" uri="{C3380CC4-5D6E-409C-BE32-E72D297353CC}">
              <c16:uniqueId val="{00000000-9262-4999-A5DB-096FB8F1094D}"/>
            </c:ext>
          </c:extLst>
        </c:ser>
        <c:ser>
          <c:idx val="1"/>
          <c:order val="1"/>
          <c:tx>
            <c:strRef>
              <c:f>'Table 16 breast,lung,colorectal'!$E$71</c:f>
              <c:strCache>
                <c:ptCount val="1"/>
                <c:pt idx="0">
                  <c:v>Upper CI</c:v>
                </c:pt>
              </c:strCache>
            </c:strRef>
          </c:tx>
          <c:spPr>
            <a:ln w="28575">
              <a:noFill/>
            </a:ln>
          </c:spPr>
          <c:marker>
            <c:symbol val="none"/>
          </c:marker>
          <c:cat>
            <c:multiLvlStrRef>
              <c:f>'Table 16 breast,lung,colorectal'!$A$72:$C$77</c:f>
              <c:multiLvlStrCache>
                <c:ptCount val="6"/>
                <c:lvl>
                  <c:pt idx="0">
                    <c:v>North Central London</c:v>
                  </c:pt>
                  <c:pt idx="1">
                    <c:v>NHS Barnet CCG</c:v>
                  </c:pt>
                  <c:pt idx="2">
                    <c:v>NHS Camden CCG</c:v>
                  </c:pt>
                  <c:pt idx="3">
                    <c:v>NHS Enfield CCG</c:v>
                  </c:pt>
                  <c:pt idx="4">
                    <c:v>NHS Haringey CCG</c:v>
                  </c:pt>
                  <c:pt idx="5">
                    <c:v>NHS Islington CCG</c:v>
                  </c:pt>
                </c:lvl>
                <c:lvl>
                  <c:pt idx="0">
                    <c:v>Colorectal</c:v>
                  </c:pt>
                  <c:pt idx="1">
                    <c:v>Colorectal</c:v>
                  </c:pt>
                  <c:pt idx="2">
                    <c:v>Colorectal</c:v>
                  </c:pt>
                  <c:pt idx="3">
                    <c:v>Colorectal</c:v>
                  </c:pt>
                  <c:pt idx="4">
                    <c:v>Colorectal</c:v>
                  </c:pt>
                  <c:pt idx="5">
                    <c:v>Colorectal</c:v>
                  </c:pt>
                </c:lvl>
              </c:multiLvlStrCache>
            </c:multiLvlStrRef>
          </c:cat>
          <c:val>
            <c:numRef>
              <c:f>'Table 16 breast,lung,colorectal'!$E$72:$E$77</c:f>
              <c:numCache>
                <c:formatCode>0.0</c:formatCode>
                <c:ptCount val="6"/>
                <c:pt idx="0">
                  <c:v>84.3</c:v>
                </c:pt>
                <c:pt idx="1">
                  <c:v>88.2</c:v>
                </c:pt>
                <c:pt idx="2">
                  <c:v>85.5</c:v>
                </c:pt>
                <c:pt idx="3">
                  <c:v>84.1</c:v>
                </c:pt>
                <c:pt idx="4">
                  <c:v>81.2</c:v>
                </c:pt>
                <c:pt idx="5">
                  <c:v>84.5</c:v>
                </c:pt>
              </c:numCache>
            </c:numRef>
          </c:val>
          <c:smooth val="0"/>
          <c:extLst xmlns:c16r2="http://schemas.microsoft.com/office/drawing/2015/06/chart">
            <c:ext xmlns:c16="http://schemas.microsoft.com/office/drawing/2014/chart" uri="{C3380CC4-5D6E-409C-BE32-E72D297353CC}">
              <c16:uniqueId val="{00000001-9262-4999-A5DB-096FB8F1094D}"/>
            </c:ext>
          </c:extLst>
        </c:ser>
        <c:ser>
          <c:idx val="2"/>
          <c:order val="2"/>
          <c:tx>
            <c:strRef>
              <c:f>'Table 16 breast,lung,colorectal'!$F$71</c:f>
              <c:strCache>
                <c:ptCount val="1"/>
                <c:pt idx="0">
                  <c:v>% survival</c:v>
                </c:pt>
              </c:strCache>
            </c:strRef>
          </c:tx>
          <c:spPr>
            <a:ln w="28575">
              <a:noFill/>
            </a:ln>
          </c:spPr>
          <c:marker>
            <c:spPr>
              <a:solidFill>
                <a:schemeClr val="accent1">
                  <a:lumMod val="75000"/>
                </a:schemeClr>
              </a:solidFill>
              <a:ln>
                <a:solidFill>
                  <a:schemeClr val="accent1">
                    <a:lumMod val="75000"/>
                  </a:schemeClr>
                </a:solidFill>
              </a:ln>
            </c:spPr>
          </c:marker>
          <c:cat>
            <c:multiLvlStrRef>
              <c:f>'Table 16 breast,lung,colorectal'!$A$72:$C$77</c:f>
              <c:multiLvlStrCache>
                <c:ptCount val="6"/>
                <c:lvl>
                  <c:pt idx="0">
                    <c:v>North Central London</c:v>
                  </c:pt>
                  <c:pt idx="1">
                    <c:v>NHS Barnet CCG</c:v>
                  </c:pt>
                  <c:pt idx="2">
                    <c:v>NHS Camden CCG</c:v>
                  </c:pt>
                  <c:pt idx="3">
                    <c:v>NHS Enfield CCG</c:v>
                  </c:pt>
                  <c:pt idx="4">
                    <c:v>NHS Haringey CCG</c:v>
                  </c:pt>
                  <c:pt idx="5">
                    <c:v>NHS Islington CCG</c:v>
                  </c:pt>
                </c:lvl>
                <c:lvl>
                  <c:pt idx="0">
                    <c:v>Colorectal</c:v>
                  </c:pt>
                  <c:pt idx="1">
                    <c:v>Colorectal</c:v>
                  </c:pt>
                  <c:pt idx="2">
                    <c:v>Colorectal</c:v>
                  </c:pt>
                  <c:pt idx="3">
                    <c:v>Colorectal</c:v>
                  </c:pt>
                  <c:pt idx="4">
                    <c:v>Colorectal</c:v>
                  </c:pt>
                  <c:pt idx="5">
                    <c:v>Colorectal</c:v>
                  </c:pt>
                </c:lvl>
              </c:multiLvlStrCache>
            </c:multiLvlStrRef>
          </c:cat>
          <c:val>
            <c:numRef>
              <c:f>'Table 16 breast,lung,colorectal'!$F$72:$F$77</c:f>
              <c:numCache>
                <c:formatCode>0.0</c:formatCode>
                <c:ptCount val="6"/>
                <c:pt idx="0">
                  <c:v>83.4</c:v>
                </c:pt>
                <c:pt idx="1">
                  <c:v>86.8</c:v>
                </c:pt>
                <c:pt idx="2">
                  <c:v>83.2</c:v>
                </c:pt>
                <c:pt idx="3">
                  <c:v>82.2</c:v>
                </c:pt>
                <c:pt idx="4">
                  <c:v>78.900000000000006</c:v>
                </c:pt>
                <c:pt idx="5">
                  <c:v>82</c:v>
                </c:pt>
              </c:numCache>
            </c:numRef>
          </c:val>
          <c:smooth val="0"/>
          <c:extLst xmlns:c16r2="http://schemas.microsoft.com/office/drawing/2015/06/chart">
            <c:ext xmlns:c16="http://schemas.microsoft.com/office/drawing/2014/chart" uri="{C3380CC4-5D6E-409C-BE32-E72D297353CC}">
              <c16:uniqueId val="{00000002-9262-4999-A5DB-096FB8F1094D}"/>
            </c:ext>
          </c:extLst>
        </c:ser>
        <c:dLbls>
          <c:showLegendKey val="0"/>
          <c:showVal val="0"/>
          <c:showCatName val="0"/>
          <c:showSerName val="0"/>
          <c:showPercent val="0"/>
          <c:showBubbleSize val="0"/>
        </c:dLbls>
        <c:hiLowLines/>
        <c:axId val="201036544"/>
        <c:axId val="201038080"/>
      </c:stockChart>
      <c:catAx>
        <c:axId val="201036544"/>
        <c:scaling>
          <c:orientation val="minMax"/>
        </c:scaling>
        <c:delete val="0"/>
        <c:axPos val="b"/>
        <c:numFmt formatCode="General" sourceLinked="0"/>
        <c:majorTickMark val="out"/>
        <c:minorTickMark val="none"/>
        <c:tickLblPos val="nextTo"/>
        <c:txPr>
          <a:bodyPr/>
          <a:lstStyle/>
          <a:p>
            <a:pPr>
              <a:defRPr sz="1100"/>
            </a:pPr>
            <a:endParaRPr lang="en-US"/>
          </a:p>
        </c:txPr>
        <c:crossAx val="201038080"/>
        <c:crosses val="autoZero"/>
        <c:auto val="1"/>
        <c:lblAlgn val="ctr"/>
        <c:lblOffset val="100"/>
        <c:noMultiLvlLbl val="0"/>
      </c:catAx>
      <c:valAx>
        <c:axId val="201038080"/>
        <c:scaling>
          <c:orientation val="minMax"/>
        </c:scaling>
        <c:delete val="0"/>
        <c:axPos val="l"/>
        <c:majorGridlines/>
        <c:title>
          <c:tx>
            <c:rich>
              <a:bodyPr/>
              <a:lstStyle/>
              <a:p>
                <a:pPr>
                  <a:defRPr sz="1400"/>
                </a:pPr>
                <a:r>
                  <a:rPr lang="en-GB" sz="1400" dirty="0"/>
                  <a:t>Survival (%)</a:t>
                </a:r>
              </a:p>
            </c:rich>
          </c:tx>
          <c:layout>
            <c:manualLayout>
              <c:xMode val="edge"/>
              <c:yMode val="edge"/>
              <c:x val="0"/>
              <c:y val="0.25329958464654023"/>
            </c:manualLayout>
          </c:layout>
          <c:overlay val="0"/>
        </c:title>
        <c:numFmt formatCode="0.0" sourceLinked="1"/>
        <c:majorTickMark val="out"/>
        <c:minorTickMark val="none"/>
        <c:tickLblPos val="nextTo"/>
        <c:txPr>
          <a:bodyPr/>
          <a:lstStyle/>
          <a:p>
            <a:pPr>
              <a:defRPr sz="1200"/>
            </a:pPr>
            <a:endParaRPr lang="en-US"/>
          </a:p>
        </c:txPr>
        <c:crossAx val="201036544"/>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1291968503937008"/>
          <c:y val="9.6524445312528004E-2"/>
          <c:w val="0.84557683963273877"/>
          <c:h val="0.72920728342012164"/>
        </c:manualLayout>
      </c:layout>
      <c:stockChart>
        <c:ser>
          <c:idx val="0"/>
          <c:order val="0"/>
          <c:tx>
            <c:strRef>
              <c:f>'Table 16 breast,lung,colorectal'!$D$117</c:f>
              <c:strCache>
                <c:ptCount val="1"/>
                <c:pt idx="0">
                  <c:v>Lower CI</c:v>
                </c:pt>
              </c:strCache>
            </c:strRef>
          </c:tx>
          <c:spPr>
            <a:ln w="28575">
              <a:noFill/>
            </a:ln>
          </c:spPr>
          <c:marker>
            <c:symbol val="none"/>
          </c:marker>
          <c:cat>
            <c:multiLvlStrRef>
              <c:f>'Table 16 breast,lung,colorectal'!$A$118:$C$123</c:f>
              <c:multiLvlStrCache>
                <c:ptCount val="6"/>
                <c:lvl>
                  <c:pt idx="0">
                    <c:v>North Central London</c:v>
                  </c:pt>
                  <c:pt idx="1">
                    <c:v>NHS Islington CCG</c:v>
                  </c:pt>
                  <c:pt idx="2">
                    <c:v>NHS Barnet CCG</c:v>
                  </c:pt>
                  <c:pt idx="3">
                    <c:v>NHS Enfield CCG</c:v>
                  </c:pt>
                  <c:pt idx="4">
                    <c:v>NHS Haringey CCG</c:v>
                  </c:pt>
                  <c:pt idx="5">
                    <c:v>NHS Camden CCG</c:v>
                  </c:pt>
                </c:lvl>
                <c:lvl>
                  <c:pt idx="0">
                    <c:v>Lung</c:v>
                  </c:pt>
                  <c:pt idx="1">
                    <c:v>Lung</c:v>
                  </c:pt>
                  <c:pt idx="2">
                    <c:v>Lung</c:v>
                  </c:pt>
                  <c:pt idx="3">
                    <c:v>Lung</c:v>
                  </c:pt>
                  <c:pt idx="4">
                    <c:v>Lung</c:v>
                  </c:pt>
                  <c:pt idx="5">
                    <c:v>Lung</c:v>
                  </c:pt>
                </c:lvl>
              </c:multiLvlStrCache>
            </c:multiLvlStrRef>
          </c:cat>
          <c:val>
            <c:numRef>
              <c:f>'Table 16 breast,lung,colorectal'!$D$118:$D$123</c:f>
              <c:numCache>
                <c:formatCode>0.0</c:formatCode>
                <c:ptCount val="6"/>
                <c:pt idx="0">
                  <c:v>46.1</c:v>
                </c:pt>
                <c:pt idx="1">
                  <c:v>44.5</c:v>
                </c:pt>
                <c:pt idx="2">
                  <c:v>43.3</c:v>
                </c:pt>
                <c:pt idx="3">
                  <c:v>42.6</c:v>
                </c:pt>
                <c:pt idx="4">
                  <c:v>40.1</c:v>
                </c:pt>
                <c:pt idx="5">
                  <c:v>45.3</c:v>
                </c:pt>
              </c:numCache>
            </c:numRef>
          </c:val>
          <c:smooth val="0"/>
          <c:extLst xmlns:c16r2="http://schemas.microsoft.com/office/drawing/2015/06/chart">
            <c:ext xmlns:c16="http://schemas.microsoft.com/office/drawing/2014/chart" uri="{C3380CC4-5D6E-409C-BE32-E72D297353CC}">
              <c16:uniqueId val="{00000000-035F-4161-9A76-9F1F6334147A}"/>
            </c:ext>
          </c:extLst>
        </c:ser>
        <c:ser>
          <c:idx val="1"/>
          <c:order val="1"/>
          <c:tx>
            <c:strRef>
              <c:f>'Table 16 breast,lung,colorectal'!$E$117</c:f>
              <c:strCache>
                <c:ptCount val="1"/>
                <c:pt idx="0">
                  <c:v>Upper CI</c:v>
                </c:pt>
              </c:strCache>
            </c:strRef>
          </c:tx>
          <c:spPr>
            <a:ln w="28575">
              <a:noFill/>
            </a:ln>
          </c:spPr>
          <c:marker>
            <c:symbol val="none"/>
          </c:marker>
          <c:cat>
            <c:multiLvlStrRef>
              <c:f>'Table 16 breast,lung,colorectal'!$A$118:$C$123</c:f>
              <c:multiLvlStrCache>
                <c:ptCount val="6"/>
                <c:lvl>
                  <c:pt idx="0">
                    <c:v>North Central London</c:v>
                  </c:pt>
                  <c:pt idx="1">
                    <c:v>NHS Islington CCG</c:v>
                  </c:pt>
                  <c:pt idx="2">
                    <c:v>NHS Barnet CCG</c:v>
                  </c:pt>
                  <c:pt idx="3">
                    <c:v>NHS Enfield CCG</c:v>
                  </c:pt>
                  <c:pt idx="4">
                    <c:v>NHS Haringey CCG</c:v>
                  </c:pt>
                  <c:pt idx="5">
                    <c:v>NHS Camden CCG</c:v>
                  </c:pt>
                </c:lvl>
                <c:lvl>
                  <c:pt idx="0">
                    <c:v>Lung</c:v>
                  </c:pt>
                  <c:pt idx="1">
                    <c:v>Lung</c:v>
                  </c:pt>
                  <c:pt idx="2">
                    <c:v>Lung</c:v>
                  </c:pt>
                  <c:pt idx="3">
                    <c:v>Lung</c:v>
                  </c:pt>
                  <c:pt idx="4">
                    <c:v>Lung</c:v>
                  </c:pt>
                  <c:pt idx="5">
                    <c:v>Lung</c:v>
                  </c:pt>
                </c:lvl>
              </c:multiLvlStrCache>
            </c:multiLvlStrRef>
          </c:cat>
          <c:val>
            <c:numRef>
              <c:f>'Table 16 breast,lung,colorectal'!$E$118:$E$123</c:f>
              <c:numCache>
                <c:formatCode>0.0</c:formatCode>
                <c:ptCount val="6"/>
                <c:pt idx="0">
                  <c:v>48.3</c:v>
                </c:pt>
                <c:pt idx="1">
                  <c:v>49.5</c:v>
                </c:pt>
                <c:pt idx="2">
                  <c:v>47.8</c:v>
                </c:pt>
                <c:pt idx="3">
                  <c:v>46.8</c:v>
                </c:pt>
                <c:pt idx="4">
                  <c:v>45.9</c:v>
                </c:pt>
                <c:pt idx="5">
                  <c:v>50.5</c:v>
                </c:pt>
              </c:numCache>
            </c:numRef>
          </c:val>
          <c:smooth val="0"/>
          <c:extLst xmlns:c16r2="http://schemas.microsoft.com/office/drawing/2015/06/chart">
            <c:ext xmlns:c16="http://schemas.microsoft.com/office/drawing/2014/chart" uri="{C3380CC4-5D6E-409C-BE32-E72D297353CC}">
              <c16:uniqueId val="{00000001-035F-4161-9A76-9F1F6334147A}"/>
            </c:ext>
          </c:extLst>
        </c:ser>
        <c:ser>
          <c:idx val="2"/>
          <c:order val="2"/>
          <c:tx>
            <c:strRef>
              <c:f>'Table 16 breast,lung,colorectal'!$F$117</c:f>
              <c:strCache>
                <c:ptCount val="1"/>
                <c:pt idx="0">
                  <c:v>% survival</c:v>
                </c:pt>
              </c:strCache>
            </c:strRef>
          </c:tx>
          <c:spPr>
            <a:ln w="28575">
              <a:noFill/>
            </a:ln>
          </c:spPr>
          <c:marker>
            <c:spPr>
              <a:solidFill>
                <a:schemeClr val="accent1">
                  <a:lumMod val="75000"/>
                </a:schemeClr>
              </a:solidFill>
              <a:ln>
                <a:solidFill>
                  <a:schemeClr val="accent1">
                    <a:lumMod val="75000"/>
                  </a:schemeClr>
                </a:solidFill>
              </a:ln>
            </c:spPr>
          </c:marker>
          <c:cat>
            <c:multiLvlStrRef>
              <c:f>'Table 16 breast,lung,colorectal'!$A$118:$C$123</c:f>
              <c:multiLvlStrCache>
                <c:ptCount val="6"/>
                <c:lvl>
                  <c:pt idx="0">
                    <c:v>North Central London</c:v>
                  </c:pt>
                  <c:pt idx="1">
                    <c:v>NHS Islington CCG</c:v>
                  </c:pt>
                  <c:pt idx="2">
                    <c:v>NHS Barnet CCG</c:v>
                  </c:pt>
                  <c:pt idx="3">
                    <c:v>NHS Enfield CCG</c:v>
                  </c:pt>
                  <c:pt idx="4">
                    <c:v>NHS Haringey CCG</c:v>
                  </c:pt>
                  <c:pt idx="5">
                    <c:v>NHS Camden CCG</c:v>
                  </c:pt>
                </c:lvl>
                <c:lvl>
                  <c:pt idx="0">
                    <c:v>Lung</c:v>
                  </c:pt>
                  <c:pt idx="1">
                    <c:v>Lung</c:v>
                  </c:pt>
                  <c:pt idx="2">
                    <c:v>Lung</c:v>
                  </c:pt>
                  <c:pt idx="3">
                    <c:v>Lung</c:v>
                  </c:pt>
                  <c:pt idx="4">
                    <c:v>Lung</c:v>
                  </c:pt>
                  <c:pt idx="5">
                    <c:v>Lung</c:v>
                  </c:pt>
                </c:lvl>
              </c:multiLvlStrCache>
            </c:multiLvlStrRef>
          </c:cat>
          <c:val>
            <c:numRef>
              <c:f>'Table 16 breast,lung,colorectal'!$F$118:$F$123</c:f>
              <c:numCache>
                <c:formatCode>0.0</c:formatCode>
                <c:ptCount val="6"/>
                <c:pt idx="0">
                  <c:v>47.2</c:v>
                </c:pt>
                <c:pt idx="1">
                  <c:v>47</c:v>
                </c:pt>
                <c:pt idx="2">
                  <c:v>45.6</c:v>
                </c:pt>
                <c:pt idx="3">
                  <c:v>44.7</c:v>
                </c:pt>
                <c:pt idx="4">
                  <c:v>43</c:v>
                </c:pt>
                <c:pt idx="5">
                  <c:v>48</c:v>
                </c:pt>
              </c:numCache>
            </c:numRef>
          </c:val>
          <c:smooth val="0"/>
          <c:extLst xmlns:c16r2="http://schemas.microsoft.com/office/drawing/2015/06/chart">
            <c:ext xmlns:c16="http://schemas.microsoft.com/office/drawing/2014/chart" uri="{C3380CC4-5D6E-409C-BE32-E72D297353CC}">
              <c16:uniqueId val="{00000002-035F-4161-9A76-9F1F6334147A}"/>
            </c:ext>
          </c:extLst>
        </c:ser>
        <c:dLbls>
          <c:showLegendKey val="0"/>
          <c:showVal val="0"/>
          <c:showCatName val="0"/>
          <c:showSerName val="0"/>
          <c:showPercent val="0"/>
          <c:showBubbleSize val="0"/>
        </c:dLbls>
        <c:hiLowLines/>
        <c:axId val="204907264"/>
        <c:axId val="204908800"/>
      </c:stockChart>
      <c:catAx>
        <c:axId val="204907264"/>
        <c:scaling>
          <c:orientation val="minMax"/>
        </c:scaling>
        <c:delete val="0"/>
        <c:axPos val="b"/>
        <c:numFmt formatCode="General" sourceLinked="0"/>
        <c:majorTickMark val="out"/>
        <c:minorTickMark val="none"/>
        <c:tickLblPos val="nextTo"/>
        <c:txPr>
          <a:bodyPr/>
          <a:lstStyle/>
          <a:p>
            <a:pPr>
              <a:defRPr sz="1200"/>
            </a:pPr>
            <a:endParaRPr lang="en-US"/>
          </a:p>
        </c:txPr>
        <c:crossAx val="204908800"/>
        <c:crosses val="autoZero"/>
        <c:auto val="1"/>
        <c:lblAlgn val="ctr"/>
        <c:lblOffset val="100"/>
        <c:noMultiLvlLbl val="0"/>
      </c:catAx>
      <c:valAx>
        <c:axId val="204908800"/>
        <c:scaling>
          <c:orientation val="minMax"/>
          <c:max val="60"/>
          <c:min val="30"/>
        </c:scaling>
        <c:delete val="0"/>
        <c:axPos val="l"/>
        <c:majorGridlines/>
        <c:title>
          <c:tx>
            <c:rich>
              <a:bodyPr/>
              <a:lstStyle/>
              <a:p>
                <a:pPr>
                  <a:defRPr/>
                </a:pPr>
                <a:r>
                  <a:rPr lang="en-GB" dirty="0"/>
                  <a:t>Survival (%)</a:t>
                </a:r>
              </a:p>
            </c:rich>
          </c:tx>
          <c:layout>
            <c:manualLayout>
              <c:xMode val="edge"/>
              <c:yMode val="edge"/>
              <c:x val="2.4029981074227619E-2"/>
              <c:y val="0.33344057448150238"/>
            </c:manualLayout>
          </c:layout>
          <c:overlay val="0"/>
        </c:title>
        <c:numFmt formatCode="0.0" sourceLinked="1"/>
        <c:majorTickMark val="out"/>
        <c:minorTickMark val="none"/>
        <c:tickLblPos val="nextTo"/>
        <c:txPr>
          <a:bodyPr/>
          <a:lstStyle/>
          <a:p>
            <a:pPr>
              <a:defRPr sz="1200"/>
            </a:pPr>
            <a:endParaRPr lang="en-US"/>
          </a:p>
        </c:txPr>
        <c:crossAx val="204907264"/>
        <c:crosses val="autoZero"/>
        <c:crossBetween val="between"/>
      </c:valAx>
    </c:plotArea>
    <c:plotVisOnly val="1"/>
    <c:dispBlanksAs val="gap"/>
    <c:showDLblsOverMax val="0"/>
  </c:chart>
  <c:txPr>
    <a:bodyPr/>
    <a:lstStyle/>
    <a:p>
      <a:pPr>
        <a:defRPr sz="1460" baseline="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539054770982427E-2"/>
          <c:y val="2.8124004109285412E-2"/>
          <c:w val="0.71117809392121356"/>
          <c:h val="0.79192001589600114"/>
        </c:manualLayout>
      </c:layout>
      <c:barChart>
        <c:barDir val="col"/>
        <c:grouping val="clustered"/>
        <c:varyColors val="0"/>
        <c:ser>
          <c:idx val="0"/>
          <c:order val="0"/>
          <c:tx>
            <c:strRef>
              <c:f>'7.1 &amp; 7.2 Early invasive BC'!$A$147</c:f>
              <c:strCache>
                <c:ptCount val="1"/>
                <c:pt idx="0">
                  <c:v>North Middlesex University Hospital NHS Trust</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'7.1 &amp; 7.2 Early invasive BC'!$B$144:$E$146</c:f>
              <c:multiLvlStrCache>
                <c:ptCount val="4"/>
                <c:lvl>
                  <c:pt idx="0">
                    <c:v>50-69yrs</c:v>
                  </c:pt>
                  <c:pt idx="1">
                    <c:v>70+ yrs</c:v>
                  </c:pt>
                  <c:pt idx="2">
                    <c:v>50-69yrs</c:v>
                  </c:pt>
                  <c:pt idx="3">
                    <c:v>70+ yrs</c:v>
                  </c:pt>
                </c:lvl>
                <c:lvl>
                  <c:pt idx="0">
                    <c:v>74%</c:v>
                  </c:pt>
                  <c:pt idx="1">
                    <c:v>48%</c:v>
                  </c:pt>
                  <c:pt idx="2">
                    <c:v>22%</c:v>
                  </c:pt>
                  <c:pt idx="3">
                    <c:v>28%</c:v>
                  </c:pt>
                </c:lvl>
                <c:lvl>
                  <c:pt idx="0">
                    <c:v>Type of surgery = 
BCS (%)</c:v>
                  </c:pt>
                  <c:pt idx="2">
                    <c:v>Type of surgery = Mastectomy (%)</c:v>
                  </c:pt>
                </c:lvl>
              </c:multiLvlStrCache>
            </c:multiLvlStrRef>
          </c:cat>
          <c:val>
            <c:numRef>
              <c:f>'7.1 &amp; 7.2 Early invasive BC'!$B$147:$E$147</c:f>
              <c:numCache>
                <c:formatCode>General</c:formatCode>
                <c:ptCount val="4"/>
                <c:pt idx="0">
                  <c:v>79</c:v>
                </c:pt>
                <c:pt idx="1">
                  <c:v>69</c:v>
                </c:pt>
                <c:pt idx="2">
                  <c:v>15</c:v>
                </c:pt>
                <c:pt idx="3">
                  <c:v>21</c:v>
                </c:pt>
              </c:numCache>
            </c:numRef>
          </c:val>
          <c:extLst xmlns:c16r2="http://schemas.microsoft.com/office/drawing/2015/06/chart">
            <c:ext xmlns:c16="http://schemas.microsoft.com/office/drawing/2014/chart" uri="{C3380CC4-5D6E-409C-BE32-E72D297353CC}">
              <c16:uniqueId val="{00000000-7C36-40F1-B6EC-861C31BB4DDB}"/>
            </c:ext>
          </c:extLst>
        </c:ser>
        <c:ser>
          <c:idx val="1"/>
          <c:order val="1"/>
          <c:tx>
            <c:strRef>
              <c:f>'7.1 &amp; 7.2 Early invasive BC'!$A$148</c:f>
              <c:strCache>
                <c:ptCount val="1"/>
                <c:pt idx="0">
                  <c:v>Whittington Hospital NHS Trust</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'7.1 &amp; 7.2 Early invasive BC'!$B$144:$E$146</c:f>
              <c:multiLvlStrCache>
                <c:ptCount val="4"/>
                <c:lvl>
                  <c:pt idx="0">
                    <c:v>50-69yrs</c:v>
                  </c:pt>
                  <c:pt idx="1">
                    <c:v>70+ yrs</c:v>
                  </c:pt>
                  <c:pt idx="2">
                    <c:v>50-69yrs</c:v>
                  </c:pt>
                  <c:pt idx="3">
                    <c:v>70+ yrs</c:v>
                  </c:pt>
                </c:lvl>
                <c:lvl>
                  <c:pt idx="0">
                    <c:v>74%</c:v>
                  </c:pt>
                  <c:pt idx="1">
                    <c:v>48%</c:v>
                  </c:pt>
                  <c:pt idx="2">
                    <c:v>22%</c:v>
                  </c:pt>
                  <c:pt idx="3">
                    <c:v>28%</c:v>
                  </c:pt>
                </c:lvl>
                <c:lvl>
                  <c:pt idx="0">
                    <c:v>Type of surgery = 
BCS (%)</c:v>
                  </c:pt>
                  <c:pt idx="2">
                    <c:v>Type of surgery = Mastectomy (%)</c:v>
                  </c:pt>
                </c:lvl>
              </c:multiLvlStrCache>
            </c:multiLvlStrRef>
          </c:cat>
          <c:val>
            <c:numRef>
              <c:f>'7.1 &amp; 7.2 Early invasive BC'!$B$148:$E$148</c:f>
              <c:numCache>
                <c:formatCode>General</c:formatCode>
                <c:ptCount val="4"/>
                <c:pt idx="0">
                  <c:v>70</c:v>
                </c:pt>
                <c:pt idx="1">
                  <c:v>34</c:v>
                </c:pt>
                <c:pt idx="2">
                  <c:v>18</c:v>
                </c:pt>
                <c:pt idx="3">
                  <c:v>20</c:v>
                </c:pt>
              </c:numCache>
            </c:numRef>
          </c:val>
          <c:extLst xmlns:c16r2="http://schemas.microsoft.com/office/drawing/2015/06/chart">
            <c:ext xmlns:c16="http://schemas.microsoft.com/office/drawing/2014/chart" uri="{C3380CC4-5D6E-409C-BE32-E72D297353CC}">
              <c16:uniqueId val="{00000001-7C36-40F1-B6EC-861C31BB4DDB}"/>
            </c:ext>
          </c:extLst>
        </c:ser>
        <c:ser>
          <c:idx val="2"/>
          <c:order val="2"/>
          <c:tx>
            <c:strRef>
              <c:f>'7.1 &amp; 7.2 Early invasive BC'!$A$149</c:f>
              <c:strCache>
                <c:ptCount val="1"/>
                <c:pt idx="0">
                  <c:v>University College London Hospitals NHS Foundation Trust</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'7.1 &amp; 7.2 Early invasive BC'!$B$144:$E$146</c:f>
              <c:multiLvlStrCache>
                <c:ptCount val="4"/>
                <c:lvl>
                  <c:pt idx="0">
                    <c:v>50-69yrs</c:v>
                  </c:pt>
                  <c:pt idx="1">
                    <c:v>70+ yrs</c:v>
                  </c:pt>
                  <c:pt idx="2">
                    <c:v>50-69yrs</c:v>
                  </c:pt>
                  <c:pt idx="3">
                    <c:v>70+ yrs</c:v>
                  </c:pt>
                </c:lvl>
                <c:lvl>
                  <c:pt idx="0">
                    <c:v>74%</c:v>
                  </c:pt>
                  <c:pt idx="1">
                    <c:v>48%</c:v>
                  </c:pt>
                  <c:pt idx="2">
                    <c:v>22%</c:v>
                  </c:pt>
                  <c:pt idx="3">
                    <c:v>28%</c:v>
                  </c:pt>
                </c:lvl>
                <c:lvl>
                  <c:pt idx="0">
                    <c:v>Type of surgery = 
BCS (%)</c:v>
                  </c:pt>
                  <c:pt idx="2">
                    <c:v>Type of surgery = Mastectomy (%)</c:v>
                  </c:pt>
                </c:lvl>
              </c:multiLvlStrCache>
            </c:multiLvlStrRef>
          </c:cat>
          <c:val>
            <c:numRef>
              <c:f>'7.1 &amp; 7.2 Early invasive BC'!$B$149:$E$149</c:f>
              <c:numCache>
                <c:formatCode>General</c:formatCode>
                <c:ptCount val="4"/>
                <c:pt idx="0">
                  <c:v>47</c:v>
                </c:pt>
                <c:pt idx="1">
                  <c:v>25</c:v>
                </c:pt>
                <c:pt idx="2">
                  <c:v>40</c:v>
                </c:pt>
                <c:pt idx="3">
                  <c:v>29</c:v>
                </c:pt>
              </c:numCache>
            </c:numRef>
          </c:val>
          <c:extLst xmlns:c16r2="http://schemas.microsoft.com/office/drawing/2015/06/chart">
            <c:ext xmlns:c16="http://schemas.microsoft.com/office/drawing/2014/chart" uri="{C3380CC4-5D6E-409C-BE32-E72D297353CC}">
              <c16:uniqueId val="{00000002-7C36-40F1-B6EC-861C31BB4DDB}"/>
            </c:ext>
          </c:extLst>
        </c:ser>
        <c:ser>
          <c:idx val="3"/>
          <c:order val="3"/>
          <c:tx>
            <c:strRef>
              <c:f>'7.1 &amp; 7.2 Early invasive BC'!$A$150</c:f>
              <c:strCache>
                <c:ptCount val="1"/>
                <c:pt idx="0">
                  <c:v>Royal Free London NHS Foundation Trust</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'7.1 &amp; 7.2 Early invasive BC'!$B$144:$E$146</c:f>
              <c:multiLvlStrCache>
                <c:ptCount val="4"/>
                <c:lvl>
                  <c:pt idx="0">
                    <c:v>50-69yrs</c:v>
                  </c:pt>
                  <c:pt idx="1">
                    <c:v>70+ yrs</c:v>
                  </c:pt>
                  <c:pt idx="2">
                    <c:v>50-69yrs</c:v>
                  </c:pt>
                  <c:pt idx="3">
                    <c:v>70+ yrs</c:v>
                  </c:pt>
                </c:lvl>
                <c:lvl>
                  <c:pt idx="0">
                    <c:v>74%</c:v>
                  </c:pt>
                  <c:pt idx="1">
                    <c:v>48%</c:v>
                  </c:pt>
                  <c:pt idx="2">
                    <c:v>22%</c:v>
                  </c:pt>
                  <c:pt idx="3">
                    <c:v>28%</c:v>
                  </c:pt>
                </c:lvl>
                <c:lvl>
                  <c:pt idx="0">
                    <c:v>Type of surgery = 
BCS (%)</c:v>
                  </c:pt>
                  <c:pt idx="2">
                    <c:v>Type of surgery = Mastectomy (%)</c:v>
                  </c:pt>
                </c:lvl>
              </c:multiLvlStrCache>
            </c:multiLvlStrRef>
          </c:cat>
          <c:val>
            <c:numRef>
              <c:f>'7.1 &amp; 7.2 Early invasive BC'!$B$150:$E$150</c:f>
              <c:numCache>
                <c:formatCode>General</c:formatCode>
                <c:ptCount val="4"/>
                <c:pt idx="0">
                  <c:v>59</c:v>
                </c:pt>
                <c:pt idx="1">
                  <c:v>41</c:v>
                </c:pt>
                <c:pt idx="2">
                  <c:v>29</c:v>
                </c:pt>
                <c:pt idx="3">
                  <c:v>28</c:v>
                </c:pt>
              </c:numCache>
            </c:numRef>
          </c:val>
          <c:extLst xmlns:c16r2="http://schemas.microsoft.com/office/drawing/2015/06/chart">
            <c:ext xmlns:c16="http://schemas.microsoft.com/office/drawing/2014/chart" uri="{C3380CC4-5D6E-409C-BE32-E72D297353CC}">
              <c16:uniqueId val="{00000003-7C36-40F1-B6EC-861C31BB4DDB}"/>
            </c:ext>
          </c:extLst>
        </c:ser>
        <c:dLbls>
          <c:showLegendKey val="0"/>
          <c:showVal val="0"/>
          <c:showCatName val="0"/>
          <c:showSerName val="0"/>
          <c:showPercent val="0"/>
          <c:showBubbleSize val="0"/>
        </c:dLbls>
        <c:gapWidth val="150"/>
        <c:axId val="232111488"/>
        <c:axId val="232543360"/>
      </c:barChart>
      <c:catAx>
        <c:axId val="232111488"/>
        <c:scaling>
          <c:orientation val="minMax"/>
        </c:scaling>
        <c:delete val="0"/>
        <c:axPos val="b"/>
        <c:numFmt formatCode="General" sourceLinked="0"/>
        <c:majorTickMark val="out"/>
        <c:minorTickMark val="none"/>
        <c:tickLblPos val="nextTo"/>
        <c:crossAx val="232543360"/>
        <c:crosses val="autoZero"/>
        <c:auto val="1"/>
        <c:lblAlgn val="ctr"/>
        <c:lblOffset val="100"/>
        <c:noMultiLvlLbl val="0"/>
      </c:catAx>
      <c:valAx>
        <c:axId val="232543360"/>
        <c:scaling>
          <c:orientation val="minMax"/>
        </c:scaling>
        <c:delete val="0"/>
        <c:axPos val="l"/>
        <c:majorGridlines/>
        <c:numFmt formatCode="General" sourceLinked="1"/>
        <c:majorTickMark val="out"/>
        <c:minorTickMark val="none"/>
        <c:tickLblPos val="nextTo"/>
        <c:crossAx val="232111488"/>
        <c:crosses val="autoZero"/>
        <c:crossBetween val="between"/>
      </c:valAx>
    </c:plotArea>
    <c:legend>
      <c:legendPos val="r"/>
      <c:layout>
        <c:manualLayout>
          <c:xMode val="edge"/>
          <c:yMode val="edge"/>
          <c:x val="0.7835158261352525"/>
          <c:y val="0.18743249584733071"/>
          <c:w val="0.20766712757525438"/>
          <c:h val="0.59445407523261695"/>
        </c:manualLayout>
      </c:layout>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914681770583234E-2"/>
          <c:y val="0.17548514710250274"/>
          <c:w val="0.84991987133129299"/>
          <c:h val="0.65485576998233519"/>
        </c:manualLayout>
      </c:layout>
      <c:barChart>
        <c:barDir val="col"/>
        <c:grouping val="clustered"/>
        <c:varyColors val="0"/>
        <c:ser>
          <c:idx val="0"/>
          <c:order val="0"/>
          <c:tx>
            <c:strRef>
              <c:f>[NABCOP_Annual_Report_2019_NHS_Organisation_Data_Viewer_LIVE_16052019.xlsx]Sheet2!$C$10</c:f>
              <c:strCache>
                <c:ptCount val="1"/>
                <c:pt idx="0">
                  <c:v>50-69yrs</c:v>
                </c:pt>
              </c:strCache>
            </c:strRef>
          </c:tx>
          <c:invertIfNegative val="0"/>
          <c:cat>
            <c:strRef>
              <c:f>[NABCOP_Annual_Report_2019_NHS_Organisation_Data_Viewer_LIVE_16052019.xlsx]Sheet2!$B$11:$B$16</c:f>
              <c:strCache>
                <c:ptCount val="6"/>
                <c:pt idx="0">
                  <c:v>Barts Health NHS Trust</c:v>
                </c:pt>
                <c:pt idx="1">
                  <c:v>Royal Free London NHS Foundation Trust</c:v>
                </c:pt>
                <c:pt idx="2">
                  <c:v>North Middlesex University Hospital NHS Trust</c:v>
                </c:pt>
                <c:pt idx="3">
                  <c:v>Barking, Havering &amp; Redbridge University Hospitals NHS Trust</c:v>
                </c:pt>
                <c:pt idx="4">
                  <c:v>Whittington Hospital NHS Trust</c:v>
                </c:pt>
                <c:pt idx="5">
                  <c:v>University College London Hospitals NHS Foundation Trust</c:v>
                </c:pt>
              </c:strCache>
            </c:strRef>
          </c:cat>
          <c:val>
            <c:numRef>
              <c:f>[NABCOP_Annual_Report_2019_NHS_Organisation_Data_Viewer_LIVE_16052019.xlsx]Sheet2!$C$11:$C$16</c:f>
              <c:numCache>
                <c:formatCode>0</c:formatCode>
                <c:ptCount val="6"/>
                <c:pt idx="0">
                  <c:v>93</c:v>
                </c:pt>
                <c:pt idx="1">
                  <c:v>65</c:v>
                </c:pt>
                <c:pt idx="2">
                  <c:v>84</c:v>
                </c:pt>
                <c:pt idx="3">
                  <c:v>97</c:v>
                </c:pt>
                <c:pt idx="4">
                  <c:v>100</c:v>
                </c:pt>
                <c:pt idx="5">
                  <c:v>94</c:v>
                </c:pt>
              </c:numCache>
            </c:numRef>
          </c:val>
          <c:extLst xmlns:c16r2="http://schemas.microsoft.com/office/drawing/2015/06/chart">
            <c:ext xmlns:c16="http://schemas.microsoft.com/office/drawing/2014/chart" uri="{C3380CC4-5D6E-409C-BE32-E72D297353CC}">
              <c16:uniqueId val="{00000000-0BD0-480D-8D5E-C70AAE088571}"/>
            </c:ext>
          </c:extLst>
        </c:ser>
        <c:ser>
          <c:idx val="1"/>
          <c:order val="1"/>
          <c:tx>
            <c:strRef>
              <c:f>[NABCOP_Annual_Report_2019_NHS_Organisation_Data_Viewer_LIVE_16052019.xlsx]Sheet2!$D$10</c:f>
              <c:strCache>
                <c:ptCount val="1"/>
                <c:pt idx="0">
                  <c:v>70+yrs</c:v>
                </c:pt>
              </c:strCache>
            </c:strRef>
          </c:tx>
          <c:invertIfNegative val="0"/>
          <c:cat>
            <c:strRef>
              <c:f>[NABCOP_Annual_Report_2019_NHS_Organisation_Data_Viewer_LIVE_16052019.xlsx]Sheet2!$B$11:$B$16</c:f>
              <c:strCache>
                <c:ptCount val="6"/>
                <c:pt idx="0">
                  <c:v>Barts Health NHS Trust</c:v>
                </c:pt>
                <c:pt idx="1">
                  <c:v>Royal Free London NHS Foundation Trust</c:v>
                </c:pt>
                <c:pt idx="2">
                  <c:v>North Middlesex University Hospital NHS Trust</c:v>
                </c:pt>
                <c:pt idx="3">
                  <c:v>Barking, Havering &amp; Redbridge University Hospitals NHS Trust</c:v>
                </c:pt>
                <c:pt idx="4">
                  <c:v>Whittington Hospital NHS Trust</c:v>
                </c:pt>
                <c:pt idx="5">
                  <c:v>University College London Hospitals NHS Foundation Trust</c:v>
                </c:pt>
              </c:strCache>
            </c:strRef>
          </c:cat>
          <c:val>
            <c:numRef>
              <c:f>[NABCOP_Annual_Report_2019_NHS_Organisation_Data_Viewer_LIVE_16052019.xlsx]Sheet2!$D$11:$D$16</c:f>
              <c:numCache>
                <c:formatCode>0</c:formatCode>
                <c:ptCount val="6"/>
                <c:pt idx="0">
                  <c:v>100</c:v>
                </c:pt>
                <c:pt idx="1">
                  <c:v>47</c:v>
                </c:pt>
                <c:pt idx="2">
                  <c:v>75</c:v>
                </c:pt>
                <c:pt idx="3">
                  <c:v>100</c:v>
                </c:pt>
                <c:pt idx="4">
                  <c:v>100</c:v>
                </c:pt>
                <c:pt idx="5">
                  <c:v>100</c:v>
                </c:pt>
              </c:numCache>
            </c:numRef>
          </c:val>
          <c:extLst xmlns:c16r2="http://schemas.microsoft.com/office/drawing/2015/06/chart">
            <c:ext xmlns:c16="http://schemas.microsoft.com/office/drawing/2014/chart" uri="{C3380CC4-5D6E-409C-BE32-E72D297353CC}">
              <c16:uniqueId val="{00000001-0BD0-480D-8D5E-C70AAE088571}"/>
            </c:ext>
          </c:extLst>
        </c:ser>
        <c:dLbls>
          <c:showLegendKey val="0"/>
          <c:showVal val="0"/>
          <c:showCatName val="0"/>
          <c:showSerName val="0"/>
          <c:showPercent val="0"/>
          <c:showBubbleSize val="0"/>
        </c:dLbls>
        <c:gapWidth val="150"/>
        <c:axId val="233406848"/>
        <c:axId val="233408384"/>
      </c:barChart>
      <c:catAx>
        <c:axId val="233406848"/>
        <c:scaling>
          <c:orientation val="minMax"/>
        </c:scaling>
        <c:delete val="0"/>
        <c:axPos val="b"/>
        <c:numFmt formatCode="General" sourceLinked="0"/>
        <c:majorTickMark val="out"/>
        <c:minorTickMark val="none"/>
        <c:tickLblPos val="nextTo"/>
        <c:crossAx val="233408384"/>
        <c:crosses val="autoZero"/>
        <c:auto val="1"/>
        <c:lblAlgn val="ctr"/>
        <c:lblOffset val="100"/>
        <c:noMultiLvlLbl val="0"/>
      </c:catAx>
      <c:valAx>
        <c:axId val="233408384"/>
        <c:scaling>
          <c:orientation val="minMax"/>
          <c:max val="100"/>
        </c:scaling>
        <c:delete val="0"/>
        <c:axPos val="l"/>
        <c:majorGridlines/>
        <c:numFmt formatCode="0" sourceLinked="1"/>
        <c:majorTickMark val="out"/>
        <c:minorTickMark val="none"/>
        <c:tickLblPos val="nextTo"/>
        <c:crossAx val="233406848"/>
        <c:crosses val="autoZero"/>
        <c:crossBetween val="between"/>
        <c:majorUnit val="20"/>
      </c:valAx>
    </c:plotArea>
    <c:legend>
      <c:legendPos val="r"/>
      <c:overlay val="0"/>
      <c:txPr>
        <a:bodyPr/>
        <a:lstStyle/>
        <a:p>
          <a:pPr>
            <a:defRPr sz="1100"/>
          </a:pPr>
          <a:endParaRPr lang="en-US"/>
        </a:p>
      </c:txPr>
    </c:legend>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0.02187</cdr:x>
      <cdr:y>0.02112</cdr:y>
    </cdr:from>
    <cdr:to>
      <cdr:x>0.97812</cdr:x>
      <cdr:y>0.15017</cdr:y>
    </cdr:to>
    <cdr:sp macro="" textlink="">
      <cdr:nvSpPr>
        <cdr:cNvPr id="2" name="Rectangle 1"/>
        <cdr:cNvSpPr/>
      </cdr:nvSpPr>
      <cdr:spPr>
        <a:xfrm xmlns:a="http://schemas.openxmlformats.org/drawingml/2006/main">
          <a:off x="189051" y="97854"/>
          <a:ext cx="8264247" cy="598029"/>
        </a:xfrm>
        <a:prstGeom xmlns:a="http://schemas.openxmlformats.org/drawingml/2006/main" prst="rect">
          <a:avLst/>
        </a:prstGeom>
        <a:solidFill xmlns:a="http://schemas.openxmlformats.org/drawingml/2006/main">
          <a:srgbClr val="00B0F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GB" sz="1600" dirty="0"/>
            <a:t>NCL - Annual physical health checks in primary care for people with SMI in London:  one year of data up to Q3 of 2018-19</a:t>
          </a:r>
        </a:p>
      </cdr:txBody>
    </cdr:sp>
  </cdr:relSizeAnchor>
</c:userShapes>
</file>

<file path=ppt/drawings/drawing2.xml><?xml version="1.0" encoding="utf-8"?>
<c:userShapes xmlns:c="http://schemas.openxmlformats.org/drawingml/2006/chart">
  <cdr:relSizeAnchor xmlns:cdr="http://schemas.openxmlformats.org/drawingml/2006/chartDrawing">
    <cdr:from>
      <cdr:x>0.04591</cdr:x>
      <cdr:y>0.00273</cdr:y>
    </cdr:from>
    <cdr:to>
      <cdr:x>0.95409</cdr:x>
      <cdr:y>0.08844</cdr:y>
    </cdr:to>
    <cdr:sp macro="" textlink="">
      <cdr:nvSpPr>
        <cdr:cNvPr id="2" name="Rectangle 1"/>
        <cdr:cNvSpPr/>
      </cdr:nvSpPr>
      <cdr:spPr>
        <a:xfrm xmlns:a="http://schemas.openxmlformats.org/drawingml/2006/main">
          <a:off x="396739" y="13736"/>
          <a:ext cx="7848872" cy="432048"/>
        </a:xfrm>
        <a:prstGeom xmlns:a="http://schemas.openxmlformats.org/drawingml/2006/main" prst="rect">
          <a:avLst/>
        </a:prstGeom>
        <a:solidFill xmlns:a="http://schemas.openxmlformats.org/drawingml/2006/main">
          <a:srgbClr val="00B0F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800" dirty="0">
              <a:solidFill>
                <a:schemeClr val="tx1"/>
              </a:solidFill>
            </a:rPr>
            <a:t>Age</a:t>
          </a:r>
          <a:r>
            <a:rPr lang="en-US" sz="1800" baseline="0" dirty="0">
              <a:solidFill>
                <a:schemeClr val="tx1"/>
              </a:solidFill>
            </a:rPr>
            <a:t>-</a:t>
          </a:r>
          <a:r>
            <a:rPr lang="en-US" sz="1800" baseline="0" dirty="0" err="1">
              <a:solidFill>
                <a:schemeClr val="tx1"/>
              </a:solidFill>
            </a:rPr>
            <a:t>standardised</a:t>
          </a:r>
          <a:r>
            <a:rPr lang="en-US" sz="1800" baseline="0" dirty="0">
              <a:solidFill>
                <a:schemeClr val="tx1"/>
              </a:solidFill>
            </a:rPr>
            <a:t> mortality from cancer in NCL </a:t>
          </a:r>
          <a:r>
            <a:rPr lang="en-US" sz="1800" dirty="0">
              <a:solidFill>
                <a:schemeClr val="tx1"/>
              </a:solidFill>
            </a:rPr>
            <a:t>2002-2016</a:t>
          </a:r>
          <a:r>
            <a:rPr lang="en-US" sz="1800" baseline="0" dirty="0">
              <a:solidFill>
                <a:schemeClr val="tx1"/>
              </a:solidFill>
            </a:rPr>
            <a:t>:  all persons </a:t>
          </a:r>
          <a:endParaRPr lang="en-US" sz="18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0.15596</cdr:x>
      <cdr:y>0</cdr:y>
    </cdr:from>
    <cdr:to>
      <cdr:x>0.96548</cdr:x>
      <cdr:y>0.11392</cdr:y>
    </cdr:to>
    <cdr:sp macro="" textlink="">
      <cdr:nvSpPr>
        <cdr:cNvPr id="2" name="Rectangle 1"/>
        <cdr:cNvSpPr/>
      </cdr:nvSpPr>
      <cdr:spPr>
        <a:xfrm xmlns:a="http://schemas.openxmlformats.org/drawingml/2006/main">
          <a:off x="1224136" y="0"/>
          <a:ext cx="6353819" cy="631642"/>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GB" sz="1100" b="1" i="0" u="none" strike="noStrike" kern="1200" dirty="0">
              <a:solidFill>
                <a:schemeClr val="bg1"/>
              </a:solidFill>
              <a:effectLst/>
            </a:rPr>
            <a:t>1-year survival estimates (%) for breast cancer, by calendar year of diagnosis: all adults (aged 15 to 99 years), Clinical Commissioning Groups 2016</a:t>
          </a:r>
          <a:endParaRPr lang="en-US" dirty="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0.19298</cdr:x>
      <cdr:y>0</cdr:y>
    </cdr:from>
    <cdr:to>
      <cdr:x>0.9012</cdr:x>
      <cdr:y>0.13047</cdr:y>
    </cdr:to>
    <cdr:sp macro="" textlink="">
      <cdr:nvSpPr>
        <cdr:cNvPr id="2" name="Rectangle 1"/>
        <cdr:cNvSpPr/>
      </cdr:nvSpPr>
      <cdr:spPr>
        <a:xfrm xmlns:a="http://schemas.openxmlformats.org/drawingml/2006/main">
          <a:off x="1584176" y="-1844824"/>
          <a:ext cx="5813716" cy="619898"/>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GB" sz="1100" b="1" i="0" u="none" strike="noStrike" kern="1200" dirty="0">
              <a:solidFill>
                <a:schemeClr val="bg1"/>
              </a:solidFill>
              <a:effectLst/>
            </a:rPr>
            <a:t>1-year survival estimates (%) for lung cancer, by calendar year of diagnosis: all adults (aged 15 to 99 years), Clinical Commissioning Groups 2016</a:t>
          </a:r>
          <a:endParaRPr lang="en-US" dirty="0">
            <a:solidFill>
              <a:schemeClr val="bg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0.00518</cdr:y>
    </cdr:from>
    <cdr:to>
      <cdr:x>1</cdr:x>
      <cdr:y>0.08339</cdr:y>
    </cdr:to>
    <cdr:sp macro="" textlink="">
      <cdr:nvSpPr>
        <cdr:cNvPr id="2" name="Rectangle 1"/>
        <cdr:cNvSpPr/>
      </cdr:nvSpPr>
      <cdr:spPr>
        <a:xfrm xmlns:a="http://schemas.openxmlformats.org/drawingml/2006/main">
          <a:off x="0" y="26875"/>
          <a:ext cx="8642350" cy="405486"/>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800" dirty="0"/>
            <a:t>NCL trusts’ use of breast conserving surgery for 50-69yo and 70+yo women 2018</a:t>
          </a:r>
        </a:p>
      </cdr:txBody>
    </cdr:sp>
  </cdr:relSizeAnchor>
</c:userShapes>
</file>

<file path=ppt/drawings/drawing6.xml><?xml version="1.0" encoding="utf-8"?>
<c:userShapes xmlns:c="http://schemas.openxmlformats.org/drawingml/2006/chart">
  <cdr:relSizeAnchor xmlns:cdr="http://schemas.openxmlformats.org/drawingml/2006/chartDrawing">
    <cdr:from>
      <cdr:x>0.00775</cdr:x>
      <cdr:y>0</cdr:y>
    </cdr:from>
    <cdr:to>
      <cdr:x>0.98622</cdr:x>
      <cdr:y>0.14071</cdr:y>
    </cdr:to>
    <cdr:sp macro="" textlink="">
      <cdr:nvSpPr>
        <cdr:cNvPr id="2" name="Rectangle 1"/>
        <cdr:cNvSpPr/>
      </cdr:nvSpPr>
      <cdr:spPr>
        <a:xfrm xmlns:a="http://schemas.openxmlformats.org/drawingml/2006/main">
          <a:off x="66978" y="0"/>
          <a:ext cx="8456280" cy="576064"/>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dirty="0"/>
            <a:t>Women seen by a breast CNS/named key worker (Pe</a:t>
          </a:r>
          <a:r>
            <a:rPr lang="en-US" sz="1600" dirty="0">
              <a:solidFill>
                <a:schemeClr val="bg1"/>
              </a:solidFill>
            </a:rPr>
            <a:t>r</a:t>
          </a:r>
          <a:r>
            <a:rPr lang="en-US" sz="1600" baseline="0" dirty="0">
              <a:solidFill>
                <a:schemeClr val="bg1"/>
              </a:solidFill>
            </a:rPr>
            <a:t>c</a:t>
          </a:r>
          <a:r>
            <a:rPr lang="en-US" sz="1600" baseline="0" dirty="0"/>
            <a:t>ent %) in 2017 from the 2019 NABCOP audit report  -  North East and North Central London</a:t>
          </a:r>
          <a:endParaRPr lang="en-US" sz="1600" dirty="0"/>
        </a:p>
      </cdr:txBody>
    </cdr:sp>
  </cdr:relSizeAnchor>
</c:userShapes>
</file>

<file path=ppt/drawings/drawing7.xml><?xml version="1.0" encoding="utf-8"?>
<c:userShapes xmlns:c="http://schemas.openxmlformats.org/drawingml/2006/chart">
  <cdr:relSizeAnchor xmlns:cdr="http://schemas.openxmlformats.org/drawingml/2006/chartDrawing">
    <cdr:from>
      <cdr:x>0.08771</cdr:x>
      <cdr:y>0.00789</cdr:y>
    </cdr:from>
    <cdr:to>
      <cdr:x>0.87719</cdr:x>
      <cdr:y>0.08929</cdr:y>
    </cdr:to>
    <cdr:sp macro="" textlink="">
      <cdr:nvSpPr>
        <cdr:cNvPr id="2" name="Rectangle 1"/>
        <cdr:cNvSpPr/>
      </cdr:nvSpPr>
      <cdr:spPr>
        <a:xfrm xmlns:a="http://schemas.openxmlformats.org/drawingml/2006/main">
          <a:off x="720044" y="31811"/>
          <a:ext cx="6480756" cy="328230"/>
        </a:xfrm>
        <a:prstGeom xmlns:a="http://schemas.openxmlformats.org/drawingml/2006/main" prst="rect">
          <a:avLst/>
        </a:prstGeom>
        <a:solidFill xmlns:a="http://schemas.openxmlformats.org/drawingml/2006/main">
          <a:schemeClr val="accent3">
            <a:lumMod val="40000"/>
            <a:lumOff val="60000"/>
          </a:schemeClr>
        </a:solidFill>
        <a:ln xmlns:a="http://schemas.openxmlformats.org/drawingml/2006/main">
          <a:solidFill>
            <a:schemeClr val="accent3">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dirty="0">
              <a:solidFill>
                <a:schemeClr val="tx1">
                  <a:lumMod val="95000"/>
                  <a:lumOff val="5000"/>
                </a:schemeClr>
              </a:solidFill>
            </a:rPr>
            <a:t>Per cent of households with household bills arrears GLA 2018-19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530BD-A5D9-402C-9670-19389F6A2FD7}" type="datetimeFigureOut">
              <a:rPr lang="en-GB" smtClean="0"/>
              <a:t>08/10/2019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87796-AC91-41CF-A4BA-0E81A50F53BF}" type="slidenum">
              <a:rPr lang="en-GB" smtClean="0"/>
              <a:t>‹#›</a:t>
            </a:fld>
            <a:endParaRPr lang="en-GB"/>
          </a:p>
        </p:txBody>
      </p:sp>
    </p:spTree>
    <p:extLst>
      <p:ext uri="{BB962C8B-B14F-4D97-AF65-F5344CB8AC3E}">
        <p14:creationId xmlns:p14="http://schemas.microsoft.com/office/powerpoint/2010/main" val="356198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iles.datapress.com/london/dataset/chain-reports/2017-06-30T09:03:07.84/Greater%20London%20full%202016-17.pd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ourhealthiersel.nhs.uk/about/case-for-change/local-needs.htm" TargetMode="External"/><Relationship Id="rId4" Type="http://schemas.openxmlformats.org/officeDocument/2006/relationships/hyperlink" Target="http://www.northlondonpartners.org.uk/downloads/plans/NCL-Case-for-Change-September-2016.pdf"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indexofcancersurvivalforclinicalcommissioninggroupsinengland/adultsdiagnosed2001to2016andfollowedupto201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indexofcancersurvivalforclinicalcommissioninggroupsinengland/adultsdiagnosed2001to2016andfollowedupto2017"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indexofcancersurvivalforclinicalcommissioninggroupsinengland/adultsdiagnosed2001to2016andfollowedupto201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3-eu-west-1.amazonaws.com/londondatastore-upload/postcode_sectors_combined_2011_A4_v2ii.p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file:///C:\Users\lannik\Downloads\Commissioning%20guidance%20lymphoedema%20August%202016%20(1).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hapeatlas.net/place/E54000028#11/51.6135/-0.1222/l-w18/b-07M,b-07R,b-07X,b-08D,b-08H/sc-pc,s-200/o-d,d/it-all,is-deprivation:,ii-deprivation_2015_IMD/rh-0,rdr-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ngland.nhs.uk/statistics/statistical-work-areas/serious-mental-illness-sm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ncin.org.uk/publications/survival_by_stag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ncin.org.uk/publications/routes_to_diagnosi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London </a:t>
            </a:r>
            <a:r>
              <a:rPr lang="en-GB" dirty="0" err="1"/>
              <a:t>datastore</a:t>
            </a:r>
            <a:r>
              <a:rPr lang="en-GB" dirty="0"/>
              <a:t> for CHAIN</a:t>
            </a:r>
            <a:r>
              <a:rPr lang="en-GB" baseline="0" dirty="0"/>
              <a:t> count –2016-17 numbers </a:t>
            </a:r>
            <a:r>
              <a:rPr lang="en-GB" dirty="0">
                <a:hlinkClick r:id="rId3"/>
              </a:rPr>
              <a:t>https://files.datapress.com/london/dataset/chain-reports/2017-06-30T09:03:07.84/Greater%20London%20full%202016-17.pdf</a:t>
            </a:r>
            <a:endParaRPr lang="en-GB" dirty="0"/>
          </a:p>
          <a:p>
            <a:r>
              <a:rPr lang="en-GB" dirty="0">
                <a:hlinkClick r:id="rId4"/>
              </a:rPr>
              <a:t>http://www.northlondonpartners.org.uk/downloads/plans/NCL-Case-for-Change-September-2016.pdf</a:t>
            </a:r>
            <a:endParaRPr lang="en-GB" dirty="0"/>
          </a:p>
          <a:p>
            <a:endParaRPr lang="en-GB" dirty="0"/>
          </a:p>
          <a:p>
            <a:r>
              <a:rPr lang="en-GB" dirty="0"/>
              <a:t>Population mobility - </a:t>
            </a:r>
            <a:r>
              <a:rPr lang="en-GB" sz="1200" dirty="0"/>
              <a:t>between mid 2011 and mid 2012. churn</a:t>
            </a:r>
            <a:r>
              <a:rPr lang="en-GB" sz="1200" baseline="0" dirty="0"/>
              <a:t> estimates </a:t>
            </a:r>
            <a:endParaRPr lang="en-GB" dirty="0"/>
          </a:p>
          <a:p>
            <a:endParaRPr lang="en-GB" dirty="0"/>
          </a:p>
          <a:p>
            <a:r>
              <a:rPr lang="en-GB" dirty="0">
                <a:hlinkClick r:id="rId5"/>
              </a:rPr>
              <a:t>http://www.ourhealthiersel.nhs.uk/about/case-for-change/local-needs.htm</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3</a:t>
            </a:fld>
            <a:endParaRPr lang="en-GB"/>
          </a:p>
        </p:txBody>
      </p:sp>
    </p:spTree>
    <p:extLst>
      <p:ext uri="{BB962C8B-B14F-4D97-AF65-F5344CB8AC3E}">
        <p14:creationId xmlns:p14="http://schemas.microsoft.com/office/powerpoint/2010/main" val="3978503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https://www.ons.gov.uk/peoplepopulationandcommunity/healthandsocialcare/conditionsanddiseases/bulletins/indexofcancersurvivalforclinicalcommissioninggroupsinengland/adultsdiagnosed2001to2016andfollowedupto2017</a:t>
            </a:r>
            <a:r>
              <a:rPr lang="en-GB" dirty="0"/>
              <a:t> </a:t>
            </a:r>
          </a:p>
          <a:p>
            <a:r>
              <a:rPr lang="en-GB" sz="1200" b="1" i="0" u="none" strike="noStrike" kern="1200" dirty="0">
                <a:solidFill>
                  <a:schemeClr val="tx1"/>
                </a:solidFill>
                <a:effectLst/>
                <a:latin typeface="+mn-lt"/>
                <a:ea typeface="+mn-ea"/>
                <a:cs typeface="+mn-cs"/>
              </a:rPr>
              <a:t>Table 16: 1-year survival estimates (%) for breast, colorectal, and lung cancer, by calendar year of diagnosis: all adults (aged 15 to 99 years), Clinical Commissioning Groups, Sustainability and Transformation Partnerships, Cancer Alliances, England, 2001 to 2016, including confidence intervals </a:t>
            </a:r>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16</a:t>
            </a:fld>
            <a:endParaRPr lang="en-GB"/>
          </a:p>
        </p:txBody>
      </p:sp>
    </p:spTree>
    <p:extLst>
      <p:ext uri="{BB962C8B-B14F-4D97-AF65-F5344CB8AC3E}">
        <p14:creationId xmlns:p14="http://schemas.microsoft.com/office/powerpoint/2010/main" val="4241185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https://www.ons.gov.uk/peoplepopulationandcommunity/healthandsocialcare/conditionsanddiseases/bulletins/indexofcancersurvivalforclinicalcommissioninggroupsinengland/adultsdiagnosed2001to2016andfollowedupto2017</a:t>
            </a:r>
            <a:r>
              <a:rPr lang="en-GB" dirty="0"/>
              <a:t> </a:t>
            </a:r>
          </a:p>
          <a:p>
            <a:endParaRPr lang="en-GB" dirty="0"/>
          </a:p>
          <a:p>
            <a:r>
              <a:rPr lang="en-GB" sz="1200" b="1" i="0" u="none" strike="noStrike" kern="1200" dirty="0">
                <a:solidFill>
                  <a:schemeClr val="tx1"/>
                </a:solidFill>
                <a:effectLst/>
                <a:latin typeface="+mn-lt"/>
                <a:ea typeface="+mn-ea"/>
                <a:cs typeface="+mn-cs"/>
              </a:rPr>
              <a:t>Table 16: 1-year survival estimates (%) for breast, colorectal, and lung cancer, by calendar year of diagnosis: all adults (aged 15 to 99 years), Clinical Commissioning Groups, Sustainability and Transformation Partnerships, Cancer Alliances, England, 2001 to 2016, including confidence intervals </a:t>
            </a:r>
            <a:endParaRPr lang="en-GB" dirty="0"/>
          </a:p>
          <a:p>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17</a:t>
            </a:fld>
            <a:endParaRPr lang="en-GB"/>
          </a:p>
        </p:txBody>
      </p:sp>
    </p:spTree>
    <p:extLst>
      <p:ext uri="{BB962C8B-B14F-4D97-AF65-F5344CB8AC3E}">
        <p14:creationId xmlns:p14="http://schemas.microsoft.com/office/powerpoint/2010/main" val="1607663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https://www.ons.gov.uk/peoplepopulationandcommunity/healthandsocialcare/conditionsanddiseases/bulletins/indexofcancersurvivalforclinicalcommissioninggroupsinengland/adultsdiagnosed2001to2016andfollowedupto2017</a:t>
            </a:r>
            <a:r>
              <a:rPr lang="en-GB" dirty="0"/>
              <a:t> </a:t>
            </a:r>
          </a:p>
          <a:p>
            <a:r>
              <a:rPr lang="en-GB" sz="1200" b="1" i="0" u="none" strike="noStrike" kern="1200" dirty="0">
                <a:solidFill>
                  <a:schemeClr val="tx1"/>
                </a:solidFill>
                <a:effectLst/>
                <a:latin typeface="+mn-lt"/>
                <a:ea typeface="+mn-ea"/>
                <a:cs typeface="+mn-cs"/>
              </a:rPr>
              <a:t>Table 16: 1-year survival estimates (%) for breast, colorectal, and lung cancer, by calendar year of diagnosis: all adults (aged 15 to 99 years), Clinical Commissioning Groups, Sustainability and Transformation Partnerships, Cancer Alliances, England, 2001 to 2016, including confidence intervals </a:t>
            </a:r>
            <a:endParaRPr lang="en-GB" dirty="0"/>
          </a:p>
          <a:p>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18</a:t>
            </a:fld>
            <a:endParaRPr lang="en-GB"/>
          </a:p>
        </p:txBody>
      </p:sp>
    </p:spTree>
    <p:extLst>
      <p:ext uri="{BB962C8B-B14F-4D97-AF65-F5344CB8AC3E}">
        <p14:creationId xmlns:p14="http://schemas.microsoft.com/office/powerpoint/2010/main" val="3600162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GB" dirty="0"/>
              <a:t>Data from the National Cancer Waiting Times Monitoring Dataset, linked to National Cancer Registrations data, was used</a:t>
            </a:r>
          </a:p>
          <a:p>
            <a:pPr marL="285750" indent="-285750">
              <a:spcAft>
                <a:spcPts val="600"/>
              </a:spcAft>
              <a:buFont typeface="Arial" panose="020B0604020202020204" pitchFamily="34" charset="0"/>
              <a:buChar char="•"/>
            </a:pPr>
            <a:r>
              <a:rPr lang="en-GB" dirty="0"/>
              <a:t>Patients diagnosed with a malignant tumour (C00-C97 excluding C44) 2014-2017 and recorded as being on a 62 day pathway were included</a:t>
            </a:r>
          </a:p>
          <a:p>
            <a:pPr marL="285750" indent="-285750">
              <a:spcAft>
                <a:spcPts val="600"/>
              </a:spcAft>
              <a:buFont typeface="Arial" panose="020B0604020202020204" pitchFamily="34" charset="0"/>
              <a:buChar char="•"/>
            </a:pPr>
            <a:r>
              <a:rPr lang="en-GB" dirty="0"/>
              <a:t>Adjustments were made to waiting times in line with CWT guidance  </a:t>
            </a:r>
          </a:p>
        </p:txBody>
      </p:sp>
      <p:sp>
        <p:nvSpPr>
          <p:cNvPr id="4" name="Slide Number Placeholder 3"/>
          <p:cNvSpPr>
            <a:spLocks noGrp="1"/>
          </p:cNvSpPr>
          <p:nvPr>
            <p:ph type="sldNum" sz="quarter" idx="10"/>
          </p:nvPr>
        </p:nvSpPr>
        <p:spPr/>
        <p:txBody>
          <a:bodyPr/>
          <a:lstStyle/>
          <a:p>
            <a:fld id="{37087796-AC91-41CF-A4BA-0E81A50F53BF}" type="slidenum">
              <a:rPr lang="en-GB" smtClean="0"/>
              <a:t>24</a:t>
            </a:fld>
            <a:endParaRPr lang="en-GB"/>
          </a:p>
        </p:txBody>
      </p:sp>
    </p:spTree>
    <p:extLst>
      <p:ext uri="{BB962C8B-B14F-4D97-AF65-F5344CB8AC3E}">
        <p14:creationId xmlns:p14="http://schemas.microsoft.com/office/powerpoint/2010/main" val="3784600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GB" dirty="0"/>
              <a:t>Data from the National Cancer Waiting Times Monitoring Dataset, linked to National Cancer Registrations data, was used (approx. 80% of registered tumours link to a CWT record)</a:t>
            </a:r>
          </a:p>
          <a:p>
            <a:pPr marL="285750" indent="-285750">
              <a:spcAft>
                <a:spcPts val="600"/>
              </a:spcAft>
              <a:buFont typeface="Arial" panose="020B0604020202020204" pitchFamily="34" charset="0"/>
              <a:buChar char="•"/>
            </a:pPr>
            <a:r>
              <a:rPr lang="en-GB" dirty="0"/>
              <a:t>Patients diagnosed with a malignant tumour (C00-C97 excluding C44) 2014-2017 and recorded as being on a 62 day pathway were included</a:t>
            </a:r>
          </a:p>
          <a:p>
            <a:pPr marL="285750" indent="-285750">
              <a:spcAft>
                <a:spcPts val="600"/>
              </a:spcAft>
              <a:buFont typeface="Arial" panose="020B0604020202020204" pitchFamily="34" charset="0"/>
              <a:buChar char="•"/>
            </a:pPr>
            <a:r>
              <a:rPr lang="en-GB" dirty="0"/>
              <a:t>Adjustments were made to waiting times in line with CWT guidance  </a:t>
            </a:r>
          </a:p>
        </p:txBody>
      </p:sp>
      <p:sp>
        <p:nvSpPr>
          <p:cNvPr id="4" name="Slide Number Placeholder 3"/>
          <p:cNvSpPr>
            <a:spLocks noGrp="1"/>
          </p:cNvSpPr>
          <p:nvPr>
            <p:ph type="sldNum" sz="quarter" idx="10"/>
          </p:nvPr>
        </p:nvSpPr>
        <p:spPr/>
        <p:txBody>
          <a:bodyPr/>
          <a:lstStyle/>
          <a:p>
            <a:fld id="{37087796-AC91-41CF-A4BA-0E81A50F53BF}" type="slidenum">
              <a:rPr lang="en-GB" smtClean="0"/>
              <a:t>25</a:t>
            </a:fld>
            <a:endParaRPr lang="en-GB"/>
          </a:p>
        </p:txBody>
      </p:sp>
    </p:spTree>
    <p:extLst>
      <p:ext uri="{BB962C8B-B14F-4D97-AF65-F5344CB8AC3E}">
        <p14:creationId xmlns:p14="http://schemas.microsoft.com/office/powerpoint/2010/main" val="947460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https://s3-eu-west-1.amazonaws.com/londondatastore-upload/postcode_sectors_combined_2011_A4_v2ii.png</a:t>
            </a:r>
            <a:endParaRPr lang="en-GB" dirty="0"/>
          </a:p>
          <a:p>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29</a:t>
            </a:fld>
            <a:endParaRPr lang="en-GB"/>
          </a:p>
        </p:txBody>
      </p:sp>
    </p:spTree>
    <p:extLst>
      <p:ext uri="{BB962C8B-B14F-4D97-AF65-F5344CB8AC3E}">
        <p14:creationId xmlns:p14="http://schemas.microsoft.com/office/powerpoint/2010/main" val="18455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https://www.healthylondon.org/wp-content/uploads/2018/05/Psychological-support-for-people-affected-by-cancer-May-2018.pdf </a:t>
            </a:r>
          </a:p>
        </p:txBody>
      </p:sp>
      <p:sp>
        <p:nvSpPr>
          <p:cNvPr id="4" name="Slide Number Placeholder 3"/>
          <p:cNvSpPr>
            <a:spLocks noGrp="1"/>
          </p:cNvSpPr>
          <p:nvPr>
            <p:ph type="sldNum" sz="quarter" idx="10"/>
          </p:nvPr>
        </p:nvSpPr>
        <p:spPr/>
        <p:txBody>
          <a:bodyPr/>
          <a:lstStyle/>
          <a:p>
            <a:fld id="{37087796-AC91-41CF-A4BA-0E81A50F53BF}" type="slidenum">
              <a:rPr lang="en-GB" smtClean="0"/>
              <a:t>30</a:t>
            </a:fld>
            <a:endParaRPr lang="en-GB"/>
          </a:p>
        </p:txBody>
      </p:sp>
    </p:spTree>
    <p:extLst>
      <p:ext uri="{BB962C8B-B14F-4D97-AF65-F5344CB8AC3E}">
        <p14:creationId xmlns:p14="http://schemas.microsoft.com/office/powerpoint/2010/main" val="1103850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file:///C:/Users/lannik/Downloads/Commissioning%20guidance%20lymphoedema%20August%202016%20(1).pdf</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31</a:t>
            </a:fld>
            <a:endParaRPr lang="en-GB" dirty="0"/>
          </a:p>
        </p:txBody>
      </p:sp>
    </p:spTree>
    <p:extLst>
      <p:ext uri="{BB962C8B-B14F-4D97-AF65-F5344CB8AC3E}">
        <p14:creationId xmlns:p14="http://schemas.microsoft.com/office/powerpoint/2010/main" val="242709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hlinkClick r:id="rId3"/>
              </a:rPr>
              <a:t>https://shapeatlas.net/place/E54000028#11/51.6135/-0.1222/l-w18/b-07M,b-07R,b-07X,b-08D,b-08H/sc-pc,s-200/o-d,d/it-all,is-deprivation:,ii-deprivation_2015_IMD/rh-0,rdr-t</a:t>
            </a:r>
            <a:endParaRPr lang="en-GB"/>
          </a:p>
          <a:p>
            <a:endParaRPr lang="en-GB"/>
          </a:p>
        </p:txBody>
      </p:sp>
      <p:sp>
        <p:nvSpPr>
          <p:cNvPr id="4" name="Slide Number Placeholder 3"/>
          <p:cNvSpPr>
            <a:spLocks noGrp="1"/>
          </p:cNvSpPr>
          <p:nvPr>
            <p:ph type="sldNum" sz="quarter" idx="10"/>
          </p:nvPr>
        </p:nvSpPr>
        <p:spPr/>
        <p:txBody>
          <a:bodyPr/>
          <a:lstStyle/>
          <a:p>
            <a:fld id="{37087796-AC91-41CF-A4BA-0E81A50F53BF}" type="slidenum">
              <a:rPr lang="en-GB" smtClean="0"/>
              <a:t>5</a:t>
            </a:fld>
            <a:endParaRPr lang="en-GB"/>
          </a:p>
        </p:txBody>
      </p:sp>
    </p:spTree>
    <p:extLst>
      <p:ext uri="{BB962C8B-B14F-4D97-AF65-F5344CB8AC3E}">
        <p14:creationId xmlns:p14="http://schemas.microsoft.com/office/powerpoint/2010/main" val="4080608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https://www.england.nhs.uk/statistics/statistical-work-areas/serious-mental-illness-smi/</a:t>
            </a:r>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6</a:t>
            </a:fld>
            <a:endParaRPr lang="en-GB"/>
          </a:p>
        </p:txBody>
      </p:sp>
    </p:spTree>
    <p:extLst>
      <p:ext uri="{BB962C8B-B14F-4D97-AF65-F5344CB8AC3E}">
        <p14:creationId xmlns:p14="http://schemas.microsoft.com/office/powerpoint/2010/main" val="391037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7</a:t>
            </a:fld>
            <a:endParaRPr lang="en-GB"/>
          </a:p>
        </p:txBody>
      </p:sp>
    </p:spTree>
    <p:extLst>
      <p:ext uri="{BB962C8B-B14F-4D97-AF65-F5344CB8AC3E}">
        <p14:creationId xmlns:p14="http://schemas.microsoft.com/office/powerpoint/2010/main" val="303138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source:  fingertip</a:t>
            </a:r>
            <a:r>
              <a:rPr lang="en-GB" baseline="0" dirty="0"/>
              <a:t>s PHE 2017-18.</a:t>
            </a:r>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11</a:t>
            </a:fld>
            <a:endParaRPr lang="en-GB"/>
          </a:p>
        </p:txBody>
      </p:sp>
    </p:spTree>
    <p:extLst>
      <p:ext uri="{BB962C8B-B14F-4D97-AF65-F5344CB8AC3E}">
        <p14:creationId xmlns:p14="http://schemas.microsoft.com/office/powerpoint/2010/main" val="53671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from the National Cancer Registration and Analysis Service in PHE were used.</a:t>
            </a:r>
          </a:p>
          <a:p>
            <a:r>
              <a:rPr lang="en-GB" dirty="0"/>
              <a:t>Malignant tumours (C00-C97 excluding C44) diagnosed between 2012-2017 were included</a:t>
            </a:r>
          </a:p>
          <a:p>
            <a:r>
              <a:rPr lang="en-GB" dirty="0"/>
              <a:t>Stage at diagnosis was defined in line with published annual statistics in ‘Stage breakdown by CCG 2017’ </a:t>
            </a:r>
            <a:r>
              <a:rPr lang="en-GB" dirty="0">
                <a:hlinkClick r:id="rId3"/>
              </a:rPr>
              <a:t>http://ncin.org.uk/publications/survival_by_stage</a:t>
            </a:r>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12</a:t>
            </a:fld>
            <a:endParaRPr lang="en-GB"/>
          </a:p>
        </p:txBody>
      </p:sp>
    </p:spTree>
    <p:extLst>
      <p:ext uri="{BB962C8B-B14F-4D97-AF65-F5344CB8AC3E}">
        <p14:creationId xmlns:p14="http://schemas.microsoft.com/office/powerpoint/2010/main" val="208247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13</a:t>
            </a:fld>
            <a:endParaRPr lang="en-GB"/>
          </a:p>
        </p:txBody>
      </p:sp>
    </p:spTree>
    <p:extLst>
      <p:ext uri="{BB962C8B-B14F-4D97-AF65-F5344CB8AC3E}">
        <p14:creationId xmlns:p14="http://schemas.microsoft.com/office/powerpoint/2010/main" val="45921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from the National Cancer Registration and Analysis Service in PHE were used.</a:t>
            </a:r>
          </a:p>
          <a:p>
            <a:r>
              <a:rPr lang="en-GB" dirty="0"/>
              <a:t>Malignant tumours (C00-C97 excluding C44) diagnosed between 2012-2016 were included</a:t>
            </a:r>
          </a:p>
          <a:p>
            <a:r>
              <a:rPr lang="en-GB" dirty="0"/>
              <a:t>Routes to diagnosis: </a:t>
            </a:r>
            <a:r>
              <a:rPr lang="en-GB" dirty="0">
                <a:hlinkClick r:id="rId3"/>
              </a:rPr>
              <a:t>http://ncin.org.uk/publications/routes_to_diagnosis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75000"/>
                  </a:schemeClr>
                </a:solidFill>
                <a:latin typeface="Arial" panose="020B0604020202020204" pitchFamily="34" charset="0"/>
                <a:cs typeface="Arial" panose="020B0604020202020204" pitchFamily="34" charset="0"/>
              </a:rPr>
              <a:t>Note: unadjusted proportions do not take account of differences in case-mix (e.g. tumour site)</a:t>
            </a:r>
          </a:p>
          <a:p>
            <a:endParaRPr lang="en-GB" dirty="0"/>
          </a:p>
          <a:p>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14</a:t>
            </a:fld>
            <a:endParaRPr lang="en-GB"/>
          </a:p>
        </p:txBody>
      </p:sp>
    </p:spTree>
    <p:extLst>
      <p:ext uri="{BB962C8B-B14F-4D97-AF65-F5344CB8AC3E}">
        <p14:creationId xmlns:p14="http://schemas.microsoft.com/office/powerpoint/2010/main" val="393272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087796-AC91-41CF-A4BA-0E81A50F53BF}" type="slidenum">
              <a:rPr lang="en-GB" smtClean="0"/>
              <a:t>15</a:t>
            </a:fld>
            <a:endParaRPr lang="en-GB"/>
          </a:p>
        </p:txBody>
      </p:sp>
    </p:spTree>
    <p:extLst>
      <p:ext uri="{BB962C8B-B14F-4D97-AF65-F5344CB8AC3E}">
        <p14:creationId xmlns:p14="http://schemas.microsoft.com/office/powerpoint/2010/main" val="978032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78F6CD47-2341-49EF-ACCB-C497AF608B5B}" type="slidenum">
              <a:rPr lang="en-GB" smtClean="0"/>
              <a:t>‹#›</a:t>
            </a:fld>
            <a:endParaRPr lang="en-GB"/>
          </a:p>
        </p:txBody>
      </p:sp>
      <p:sp>
        <p:nvSpPr>
          <p:cNvPr id="13" name="TextBox 12"/>
          <p:cNvSpPr txBox="1"/>
          <p:nvPr/>
        </p:nvSpPr>
        <p:spPr>
          <a:xfrm>
            <a:off x="146736" y="5085184"/>
            <a:ext cx="8313696"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07504" y="6486755"/>
            <a:ext cx="8956724"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179813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4057924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458440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749523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246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5843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116049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487652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593413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3397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87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78F6CD47-2341-49EF-ACCB-C497AF608B5B}" type="slidenum">
              <a:rPr lang="en-GB" smtClean="0"/>
              <a:t>‹#›</a:t>
            </a:fld>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1774497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38290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772212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19456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635421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56271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335577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0524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635421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562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5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418520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6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507283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8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513793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78F6CD47-2341-49EF-ACCB-C497AF608B5B}" type="slidenum">
              <a:rPr lang="en-GB" smtClean="0"/>
              <a:t>‹#›</a:t>
            </a:fld>
            <a:endParaRPr lang="en-GB"/>
          </a:p>
        </p:txBody>
      </p:sp>
      <p:sp>
        <p:nvSpPr>
          <p:cNvPr id="4" name="Content Placeholder 3"/>
          <p:cNvSpPr>
            <a:spLocks noGrp="1"/>
          </p:cNvSpPr>
          <p:nvPr>
            <p:ph sz="quarter" idx="13"/>
          </p:nvPr>
        </p:nvSpPr>
        <p:spPr>
          <a:xfrm>
            <a:off x="250825"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593890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95490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2674273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906932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415056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9053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248914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AB41E7EE-32D5-4275-AEA1-A0E6A2E4B10F}" type="slidenum">
              <a:rPr lang="en-GB" smtClean="0"/>
              <a:t>‹#›</a:t>
            </a:fld>
            <a:endParaRPr lang="en-GB" dirty="0"/>
          </a:p>
        </p:txBody>
      </p:sp>
      <p:sp>
        <p:nvSpPr>
          <p:cNvPr id="13" name="TextBox 12"/>
          <p:cNvSpPr txBox="1"/>
          <p:nvPr/>
        </p:nvSpPr>
        <p:spPr>
          <a:xfrm>
            <a:off x="146736" y="5085184"/>
            <a:ext cx="8313696"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07504" y="6486755"/>
            <a:ext cx="8956724"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17981303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AB41E7EE-32D5-4275-AEA1-A0E6A2E4B10F}" type="slidenum">
              <a:rPr lang="en-GB" smtClean="0"/>
              <a:t>‹#›</a:t>
            </a:fld>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17744976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AB41E7EE-32D5-4275-AEA1-A0E6A2E4B10F}" type="slidenum">
              <a:rPr lang="en-GB" smtClean="0"/>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0524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AB41E7EE-32D5-4275-AEA1-A0E6A2E4B10F}" type="slidenum">
              <a:rPr lang="en-GB" smtClean="0"/>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9053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24891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5635712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63571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6" name="Straight Connector 5"/>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3858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AB41E7EE-32D5-4275-AEA1-A0E6A2E4B10F}" type="slidenum">
              <a:rPr lang="en-GB" smtClean="0"/>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181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AB41E7EE-32D5-4275-AEA1-A0E6A2E4B10F}" type="slidenum">
              <a:rPr lang="en-GB" smtClean="0"/>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85590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4057924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4584407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7495231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AB41E7EE-32D5-4275-AEA1-A0E6A2E4B10F}" type="slidenum">
              <a:rPr lang="en-GB" smtClean="0"/>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24665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AB41E7EE-32D5-4275-AEA1-A0E6A2E4B10F}" type="slidenum">
              <a:rPr lang="en-GB" smtClean="0"/>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58435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11604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6" name="Straight Connector 5"/>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78F6CD47-2341-49EF-ACCB-C497AF608B5B}" type="slidenum">
              <a:rPr lang="en-GB" smtClean="0"/>
              <a:t>‹#›</a:t>
            </a:fld>
            <a:endParaRPr lang="en-GB"/>
          </a:p>
        </p:txBody>
      </p:sp>
    </p:spTree>
    <p:extLst>
      <p:ext uri="{BB962C8B-B14F-4D97-AF65-F5344CB8AC3E}">
        <p14:creationId xmlns:p14="http://schemas.microsoft.com/office/powerpoint/2010/main" val="16443858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4876528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5934132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AB41E7EE-32D5-4275-AEA1-A0E6A2E4B10F}" type="slidenum">
              <a:rPr lang="en-GB" smtClean="0"/>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33975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AB41E7EE-32D5-4275-AEA1-A0E6A2E4B10F}" type="slidenum">
              <a:rPr lang="en-GB" smtClean="0"/>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87860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829037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7722120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94560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1811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3355776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5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4185206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6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5072837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8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5137939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AB41E7EE-32D5-4275-AEA1-A0E6A2E4B10F}" type="slidenum">
              <a:rPr lang="en-GB" smtClean="0"/>
              <a:t>‹#›</a:t>
            </a:fld>
            <a:endParaRPr lang="en-GB" dirty="0"/>
          </a:p>
        </p:txBody>
      </p:sp>
      <p:sp>
        <p:nvSpPr>
          <p:cNvPr id="4" name="Content Placeholder 3"/>
          <p:cNvSpPr>
            <a:spLocks noGrp="1"/>
          </p:cNvSpPr>
          <p:nvPr>
            <p:ph sz="quarter" idx="13"/>
          </p:nvPr>
        </p:nvSpPr>
        <p:spPr>
          <a:xfrm>
            <a:off x="250825"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59389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78F6CD47-2341-49EF-ACCB-C497AF608B5B}" type="slidenum">
              <a:rPr lang="en-GB" smtClean="0"/>
              <a:t>‹#›</a:t>
            </a:fld>
            <a:endParaRPr lang="en-GB"/>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85590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theme" Target="../theme/theme2.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theme" Target="../theme/theme3.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78F6CD47-2341-49EF-ACCB-C497AF608B5B}" type="slidenum">
              <a:rPr lang="en-GB" smtClean="0"/>
              <a:t>‹#›</a:t>
            </a:fld>
            <a:endParaRPr lang="en-GB"/>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78F6CD47-2341-49EF-ACCB-C497AF608B5B}" type="slidenum">
              <a:rPr lang="en-GB" smtClean="0"/>
              <a:t>‹#›</a:t>
            </a:fld>
            <a:endParaRPr lang="en-GB"/>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7" r:id="rId36"/>
    <p:sldLayoutId id="2147483758" r:id="rId37"/>
    <p:sldLayoutId id="2147483759" r:id="rId38"/>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fingertips.phe.org.uk/profile/cancerservices"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ncin.org.uk/local_cancer_intelligence/tcst"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cancerdata.nhs.uk/stage_at_diagnos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ncin.org.uk/local_cancer_intelligence/tcst"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ncin.org.uk/cancer_type_and_topic_specific_work/topic_specific_work/cancer_outcome_metrics"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s://www.rcplondon.ac.uk/projects/outputs/lung-cancer-clinical-outcomes-publication-2018-audit-period-2016" TargetMode="External"/><Relationship Id="rId2" Type="http://schemas.openxmlformats.org/officeDocument/2006/relationships/hyperlink" Target="https://www.nboca.org.uk/content/uploads/2018/12/NBOCA-annual-report2018.pdf"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hyperlink" Target="http://ncin.org.uk/local_cancer_intelligence/tcs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hyperlink" Target="http://ncin.org.uk/local_cancer_intelligence/tcs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http://ncin.org.uk/local_cancer_intelligence/tcst" TargetMode="External"/><Relationship Id="rId2" Type="http://schemas.openxmlformats.org/officeDocument/2006/relationships/chart" Target="../charts/chart10.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shapeatlas.net/plac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shapeatlas.net/place/"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North Central London</a:t>
            </a:r>
            <a:br>
              <a:rPr lang="en-GB" dirty="0"/>
            </a:br>
            <a:r>
              <a:rPr lang="en-GB" dirty="0"/>
              <a:t>Cancer Inequalities snapshot </a:t>
            </a:r>
          </a:p>
        </p:txBody>
      </p:sp>
      <p:sp>
        <p:nvSpPr>
          <p:cNvPr id="3" name="Text Placeholder 2"/>
          <p:cNvSpPr>
            <a:spLocks noGrp="1"/>
          </p:cNvSpPr>
          <p:nvPr>
            <p:ph type="body" sz="quarter" idx="10"/>
          </p:nvPr>
        </p:nvSpPr>
        <p:spPr/>
        <p:txBody>
          <a:bodyPr/>
          <a:lstStyle/>
          <a:p>
            <a:r>
              <a:rPr lang="en-GB"/>
              <a:t>TCST </a:t>
            </a:r>
            <a:r>
              <a:rPr lang="en-GB" smtClean="0"/>
              <a:t>8.10</a:t>
            </a:r>
            <a:r>
              <a:rPr lang="en-GB" smtClean="0"/>
              <a:t>.19</a:t>
            </a:r>
            <a:endParaRPr lang="en-GB" dirty="0"/>
          </a:p>
        </p:txBody>
      </p:sp>
    </p:spTree>
    <p:extLst>
      <p:ext uri="{BB962C8B-B14F-4D97-AF65-F5344CB8AC3E}">
        <p14:creationId xmlns:p14="http://schemas.microsoft.com/office/powerpoint/2010/main" val="1192962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Early diagnosis content</a:t>
            </a:r>
          </a:p>
        </p:txBody>
      </p:sp>
      <p:sp>
        <p:nvSpPr>
          <p:cNvPr id="4" name="Content Placeholder 3"/>
          <p:cNvSpPr>
            <a:spLocks noGrp="1"/>
          </p:cNvSpPr>
          <p:nvPr>
            <p:ph sz="quarter" idx="15"/>
          </p:nvPr>
        </p:nvSpPr>
        <p:spPr/>
        <p:txBody>
          <a:bodyPr/>
          <a:lstStyle/>
          <a:p>
            <a:pPr marL="285750" indent="-285750">
              <a:buFont typeface="Arial" panose="020B0604020202020204" pitchFamily="34" charset="0"/>
              <a:buChar char="•"/>
            </a:pPr>
            <a:r>
              <a:rPr lang="en-GB" dirty="0"/>
              <a:t>Screening and deprivation</a:t>
            </a:r>
          </a:p>
          <a:p>
            <a:pPr marL="285750" indent="-285750">
              <a:buFont typeface="Arial" panose="020B0604020202020204" pitchFamily="34" charset="0"/>
              <a:buChar char="•"/>
            </a:pPr>
            <a:r>
              <a:rPr lang="en-GB" dirty="0"/>
              <a:t>Stage at diagnosis</a:t>
            </a:r>
          </a:p>
          <a:p>
            <a:pPr marL="285750" indent="-285750">
              <a:buFont typeface="Arial" panose="020B0604020202020204" pitchFamily="34" charset="0"/>
              <a:buChar char="•"/>
            </a:pPr>
            <a:r>
              <a:rPr lang="en-GB" dirty="0"/>
              <a:t>Emergency presentations for cancer</a:t>
            </a:r>
          </a:p>
          <a:p>
            <a:pPr marL="285750" indent="-285750">
              <a:buFont typeface="Arial" panose="020B0604020202020204" pitchFamily="34" charset="0"/>
              <a:buChar char="•"/>
            </a:pPr>
            <a:r>
              <a:rPr lang="en-GB" dirty="0"/>
              <a:t>One year survival </a:t>
            </a:r>
          </a:p>
        </p:txBody>
      </p:sp>
      <p:sp>
        <p:nvSpPr>
          <p:cNvPr id="3" name="Slide Number Placeholder 2">
            <a:extLst>
              <a:ext uri="{FF2B5EF4-FFF2-40B4-BE49-F238E27FC236}">
                <a16:creationId xmlns:a16="http://schemas.microsoft.com/office/drawing/2014/main" xmlns="" id="{4C40909F-A5D7-4F96-B907-94806F651285}"/>
              </a:ext>
            </a:extLst>
          </p:cNvPr>
          <p:cNvSpPr>
            <a:spLocks noGrp="1"/>
          </p:cNvSpPr>
          <p:nvPr>
            <p:ph type="sldNum" sz="quarter" idx="14"/>
          </p:nvPr>
        </p:nvSpPr>
        <p:spPr/>
        <p:txBody>
          <a:bodyPr/>
          <a:lstStyle/>
          <a:p>
            <a:fld id="{78F6CD47-2341-49EF-ACCB-C497AF608B5B}" type="slidenum">
              <a:rPr lang="en-GB" smtClean="0"/>
              <a:t>10</a:t>
            </a:fld>
            <a:endParaRPr lang="en-GB"/>
          </a:p>
        </p:txBody>
      </p:sp>
    </p:spTree>
    <p:extLst>
      <p:ext uri="{BB962C8B-B14F-4D97-AF65-F5344CB8AC3E}">
        <p14:creationId xmlns:p14="http://schemas.microsoft.com/office/powerpoint/2010/main" val="2576001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863823"/>
          </a:xfrm>
        </p:spPr>
        <p:txBody>
          <a:bodyPr>
            <a:normAutofit/>
          </a:bodyPr>
          <a:lstStyle/>
          <a:p>
            <a:r>
              <a:rPr lang="en-GB" dirty="0"/>
              <a:t>Early diagnosis - Cancer screening and deprivation in NCL </a:t>
            </a:r>
          </a:p>
        </p:txBody>
      </p:sp>
      <p:sp>
        <p:nvSpPr>
          <p:cNvPr id="3" name="Content Placeholder 2"/>
          <p:cNvSpPr>
            <a:spLocks noGrp="1"/>
          </p:cNvSpPr>
          <p:nvPr>
            <p:ph sz="quarter" idx="15"/>
          </p:nvPr>
        </p:nvSpPr>
        <p:spPr>
          <a:xfrm>
            <a:off x="250825" y="1196752"/>
            <a:ext cx="8642350" cy="5472335"/>
          </a:xfrm>
        </p:spPr>
        <p:txBody>
          <a:bodyPr>
            <a:normAutofit/>
          </a:bodyPr>
          <a:lstStyle/>
          <a:p>
            <a:r>
              <a:rPr lang="en-GB" b="1" u="sng" dirty="0">
                <a:solidFill>
                  <a:schemeClr val="tx1">
                    <a:lumMod val="95000"/>
                    <a:lumOff val="5000"/>
                  </a:schemeClr>
                </a:solidFill>
              </a:rPr>
              <a:t>Breast screening </a:t>
            </a:r>
          </a:p>
          <a:p>
            <a:r>
              <a:rPr lang="en-GB" dirty="0">
                <a:solidFill>
                  <a:schemeClr val="tx1">
                    <a:lumMod val="95000"/>
                    <a:lumOff val="5000"/>
                  </a:schemeClr>
                </a:solidFill>
              </a:rPr>
              <a:t>There was no relationship between deprivation and breast cancer screening coverage in NCL. </a:t>
            </a:r>
          </a:p>
          <a:p>
            <a:r>
              <a:rPr lang="en-GB" dirty="0">
                <a:solidFill>
                  <a:schemeClr val="tx1">
                    <a:lumMod val="95000"/>
                    <a:lumOff val="5000"/>
                  </a:schemeClr>
                </a:solidFill>
              </a:rPr>
              <a:t>The lowest breast screening coverage was in Camden (53%) and the highest was in Enfield (69%)</a:t>
            </a:r>
          </a:p>
          <a:p>
            <a:r>
              <a:rPr lang="en-GB" b="1" u="sng" dirty="0">
                <a:solidFill>
                  <a:schemeClr val="tx1">
                    <a:lumMod val="95000"/>
                    <a:lumOff val="5000"/>
                  </a:schemeClr>
                </a:solidFill>
              </a:rPr>
              <a:t>Cervical screening </a:t>
            </a:r>
          </a:p>
          <a:p>
            <a:r>
              <a:rPr lang="en-GB" dirty="0">
                <a:solidFill>
                  <a:schemeClr val="tx1">
                    <a:lumMod val="95000"/>
                    <a:lumOff val="5000"/>
                  </a:schemeClr>
                </a:solidFill>
              </a:rPr>
              <a:t>Similarly, there was no relationship between deprivation and cervical screening coverage in NCL.</a:t>
            </a:r>
          </a:p>
          <a:p>
            <a:r>
              <a:rPr lang="en-GB" dirty="0">
                <a:solidFill>
                  <a:schemeClr val="tx1">
                    <a:lumMod val="95000"/>
                    <a:lumOff val="5000"/>
                  </a:schemeClr>
                </a:solidFill>
              </a:rPr>
              <a:t>The lowest coverage was in Camden (55%) and highest coverage in Enfield (69%)</a:t>
            </a:r>
            <a:endParaRPr lang="en-GB" dirty="0"/>
          </a:p>
          <a:p>
            <a:r>
              <a:rPr lang="en-GB" b="1" u="sng" dirty="0">
                <a:solidFill>
                  <a:schemeClr val="tx1">
                    <a:lumMod val="95000"/>
                    <a:lumOff val="5000"/>
                  </a:schemeClr>
                </a:solidFill>
              </a:rPr>
              <a:t>Bowel screening </a:t>
            </a:r>
          </a:p>
          <a:p>
            <a:r>
              <a:rPr lang="en-GB" dirty="0">
                <a:solidFill>
                  <a:schemeClr val="tx1">
                    <a:lumMod val="95000"/>
                    <a:lumOff val="5000"/>
                  </a:schemeClr>
                </a:solidFill>
              </a:rPr>
              <a:t>No significant relationship between deprivation and bowel screening coverage in NCL. </a:t>
            </a:r>
          </a:p>
          <a:p>
            <a:r>
              <a:rPr lang="en-GB" dirty="0">
                <a:solidFill>
                  <a:schemeClr val="tx1">
                    <a:lumMod val="95000"/>
                    <a:lumOff val="5000"/>
                  </a:schemeClr>
                </a:solidFill>
              </a:rPr>
              <a:t>The lowest coverage was in Islington (47%) and highest coverage in Enfield (54%)</a:t>
            </a:r>
          </a:p>
          <a:p>
            <a:endParaRPr lang="en-GB" sz="1200" dirty="0"/>
          </a:p>
          <a:p>
            <a:r>
              <a:rPr lang="en-GB" sz="1100" dirty="0"/>
              <a:t>Source: PHE fingertips 2017-18 data </a:t>
            </a:r>
            <a:r>
              <a:rPr lang="en-GB" sz="1100" dirty="0">
                <a:hlinkClick r:id="rId3"/>
              </a:rPr>
              <a:t>https://fingertips.phe.org.uk/profile/cancerservices</a:t>
            </a:r>
            <a:endParaRPr lang="en-GB" sz="1100" dirty="0"/>
          </a:p>
        </p:txBody>
      </p:sp>
      <p:sp>
        <p:nvSpPr>
          <p:cNvPr id="4" name="Slide Number Placeholder 3">
            <a:extLst>
              <a:ext uri="{FF2B5EF4-FFF2-40B4-BE49-F238E27FC236}">
                <a16:creationId xmlns:a16="http://schemas.microsoft.com/office/drawing/2014/main" xmlns="" id="{B899CE13-B85E-430E-8697-5D507DBE6159}"/>
              </a:ext>
            </a:extLst>
          </p:cNvPr>
          <p:cNvSpPr>
            <a:spLocks noGrp="1"/>
          </p:cNvSpPr>
          <p:nvPr>
            <p:ph type="sldNum" sz="quarter" idx="14"/>
          </p:nvPr>
        </p:nvSpPr>
        <p:spPr/>
        <p:txBody>
          <a:bodyPr/>
          <a:lstStyle/>
          <a:p>
            <a:fld id="{78F6CD47-2341-49EF-ACCB-C497AF608B5B}" type="slidenum">
              <a:rPr lang="en-GB" smtClean="0"/>
              <a:t>11</a:t>
            </a:fld>
            <a:endParaRPr lang="en-GB"/>
          </a:p>
        </p:txBody>
      </p:sp>
    </p:spTree>
    <p:extLst>
      <p:ext uri="{BB962C8B-B14F-4D97-AF65-F5344CB8AC3E}">
        <p14:creationId xmlns:p14="http://schemas.microsoft.com/office/powerpoint/2010/main" val="2294371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Early diagnosis - Stage of diagnosis in NCL</a:t>
            </a:r>
          </a:p>
        </p:txBody>
      </p:sp>
      <p:sp>
        <p:nvSpPr>
          <p:cNvPr id="3" name="Text Placeholder 2"/>
          <p:cNvSpPr>
            <a:spLocks noGrp="1"/>
          </p:cNvSpPr>
          <p:nvPr>
            <p:ph type="body" sz="quarter" idx="13"/>
          </p:nvPr>
        </p:nvSpPr>
        <p:spPr>
          <a:xfrm>
            <a:off x="261674" y="880429"/>
            <a:ext cx="8642350" cy="360040"/>
          </a:xfrm>
        </p:spPr>
        <p:txBody>
          <a:bodyPr>
            <a:normAutofit/>
          </a:bodyPr>
          <a:lstStyle/>
          <a:p>
            <a:pPr marL="0"/>
            <a:r>
              <a:rPr lang="en-GB" sz="1800" dirty="0">
                <a:solidFill>
                  <a:schemeClr val="tx1"/>
                </a:solidFill>
                <a:latin typeface="Arial" panose="020B0604020202020204" pitchFamily="34" charset="0"/>
                <a:cs typeface="Arial" panose="020B0604020202020204" pitchFamily="34" charset="0"/>
              </a:rPr>
              <a:t>Data of </a:t>
            </a:r>
            <a:r>
              <a:rPr lang="en-GB" sz="1800" u="sng" dirty="0">
                <a:solidFill>
                  <a:schemeClr val="tx1"/>
                </a:solidFill>
                <a:latin typeface="Arial" panose="020B0604020202020204" pitchFamily="34" charset="0"/>
                <a:cs typeface="Arial" panose="020B0604020202020204" pitchFamily="34" charset="0"/>
              </a:rPr>
              <a:t>staged</a:t>
            </a:r>
            <a:r>
              <a:rPr lang="en-GB" sz="1800" dirty="0">
                <a:solidFill>
                  <a:schemeClr val="tx1"/>
                </a:solidFill>
                <a:latin typeface="Arial" panose="020B0604020202020204" pitchFamily="34" charset="0"/>
                <a:cs typeface="Arial" panose="020B0604020202020204" pitchFamily="34" charset="0"/>
              </a:rPr>
              <a:t> tumours diagnosed between 2012-2017 show that:</a:t>
            </a:r>
          </a:p>
        </p:txBody>
      </p:sp>
      <p:sp>
        <p:nvSpPr>
          <p:cNvPr id="4" name="Content Placeholder 3"/>
          <p:cNvSpPr>
            <a:spLocks noGrp="1"/>
          </p:cNvSpPr>
          <p:nvPr>
            <p:ph sz="quarter" idx="15"/>
          </p:nvPr>
        </p:nvSpPr>
        <p:spPr>
          <a:xfrm>
            <a:off x="250825" y="1556791"/>
            <a:ext cx="3025031" cy="4420779"/>
          </a:xfrm>
        </p:spPr>
        <p:txBody>
          <a:bodyPr>
            <a:normAutofit fontScale="85000" lnSpcReduction="10000"/>
          </a:bodyPr>
          <a:lstStyle/>
          <a:p>
            <a:pPr>
              <a:lnSpc>
                <a:spcPct val="110000"/>
              </a:lnSpc>
            </a:pPr>
            <a:r>
              <a:rPr lang="en-GB" dirty="0"/>
              <a:t>A </a:t>
            </a:r>
            <a:r>
              <a:rPr lang="en-GB" b="1" dirty="0"/>
              <a:t>higher </a:t>
            </a:r>
            <a:r>
              <a:rPr lang="en-GB" dirty="0"/>
              <a:t>proportion of </a:t>
            </a:r>
            <a:r>
              <a:rPr lang="en-GB" b="1" dirty="0"/>
              <a:t>women </a:t>
            </a:r>
            <a:r>
              <a:rPr lang="en-GB" dirty="0"/>
              <a:t>were diagnosed at </a:t>
            </a:r>
            <a:r>
              <a:rPr lang="en-GB" b="1" dirty="0"/>
              <a:t>stages 1 &amp; 2 </a:t>
            </a:r>
            <a:r>
              <a:rPr lang="en-GB" dirty="0"/>
              <a:t>than men (62% vs 49%).</a:t>
            </a:r>
            <a:endParaRPr lang="en-GB" b="1" dirty="0"/>
          </a:p>
          <a:p>
            <a:pPr>
              <a:lnSpc>
                <a:spcPct val="110000"/>
              </a:lnSpc>
            </a:pPr>
            <a:r>
              <a:rPr lang="en-GB" b="1" dirty="0"/>
              <a:t>Older </a:t>
            </a:r>
            <a:r>
              <a:rPr lang="en-GB" dirty="0"/>
              <a:t>people</a:t>
            </a:r>
            <a:r>
              <a:rPr lang="en-GB" b="1" dirty="0"/>
              <a:t> </a:t>
            </a:r>
            <a:r>
              <a:rPr lang="en-GB" dirty="0"/>
              <a:t>tended to have their cancer diagnosed at a </a:t>
            </a:r>
            <a:r>
              <a:rPr lang="en-GB" b="1" dirty="0"/>
              <a:t>later stage </a:t>
            </a:r>
            <a:r>
              <a:rPr lang="en-GB" dirty="0"/>
              <a:t>than</a:t>
            </a:r>
            <a:r>
              <a:rPr lang="en-GB" b="1" dirty="0"/>
              <a:t> younger </a:t>
            </a:r>
            <a:r>
              <a:rPr lang="en-GB" dirty="0"/>
              <a:t>people.</a:t>
            </a:r>
          </a:p>
          <a:p>
            <a:pPr>
              <a:lnSpc>
                <a:spcPct val="110000"/>
              </a:lnSpc>
            </a:pPr>
            <a:r>
              <a:rPr lang="en-GB" dirty="0"/>
              <a:t>A </a:t>
            </a:r>
            <a:r>
              <a:rPr lang="en-GB" b="1" dirty="0"/>
              <a:t>higher</a:t>
            </a:r>
            <a:r>
              <a:rPr lang="en-GB" dirty="0"/>
              <a:t> proportion of </a:t>
            </a:r>
            <a:r>
              <a:rPr lang="en-GB" b="1" dirty="0"/>
              <a:t>white </a:t>
            </a:r>
            <a:r>
              <a:rPr lang="en-GB" dirty="0"/>
              <a:t>people have their cancer diagnosed </a:t>
            </a:r>
            <a:r>
              <a:rPr lang="en-GB" b="1" dirty="0"/>
              <a:t>late</a:t>
            </a:r>
            <a:r>
              <a:rPr lang="en-GB" dirty="0"/>
              <a:t> (stages 3&amp;4) than for all other ethnicities.</a:t>
            </a:r>
          </a:p>
          <a:p>
            <a:pPr>
              <a:lnSpc>
                <a:spcPct val="110000"/>
              </a:lnSpc>
            </a:pPr>
            <a:r>
              <a:rPr lang="en-GB" dirty="0"/>
              <a:t>Diagnosis at </a:t>
            </a:r>
            <a:r>
              <a:rPr lang="en-GB" b="1" dirty="0"/>
              <a:t>stage 1 or 2 decreases with increasing deprivation </a:t>
            </a:r>
            <a:r>
              <a:rPr lang="en-GB" dirty="0"/>
              <a:t>(see figure). </a:t>
            </a:r>
          </a:p>
          <a:p>
            <a:pPr>
              <a:lnSpc>
                <a:spcPct val="110000"/>
              </a:lnSpc>
            </a:pPr>
            <a:r>
              <a:rPr lang="en-GB" dirty="0">
                <a:solidFill>
                  <a:schemeClr val="tx1">
                    <a:lumMod val="75000"/>
                  </a:schemeClr>
                </a:solidFill>
                <a:latin typeface="Arial" panose="020B0604020202020204" pitchFamily="34" charset="0"/>
                <a:cs typeface="Arial" panose="020B0604020202020204" pitchFamily="34" charset="0"/>
              </a:rPr>
              <a:t>Note: unadjusted proportions do not take account of differences in case-mix (e.g. tumour site)</a:t>
            </a:r>
          </a:p>
          <a:p>
            <a:pPr>
              <a:lnSpc>
                <a:spcPct val="110000"/>
              </a:lnSpc>
            </a:pPr>
            <a:endParaRPr lang="en-GB" dirty="0"/>
          </a:p>
        </p:txBody>
      </p:sp>
      <p:pic>
        <p:nvPicPr>
          <p:cNvPr id="6" name="SGPlot57.png"/>
          <p:cNvPicPr>
            <a:picLocks noGrp="1" noChangeAspect="1"/>
          </p:cNvPicPr>
          <p:nvPr>
            <p:ph sz="quarter" idx="16"/>
          </p:nvPr>
        </p:nvPicPr>
        <p:blipFill rotWithShape="1">
          <a:blip r:embed="rId3"/>
          <a:stretch>
            <a:fillRect/>
          </a:stretch>
        </p:blipFill>
        <p:spPr>
          <a:xfrm>
            <a:off x="3348038" y="1556792"/>
            <a:ext cx="5545137" cy="4420779"/>
          </a:xfrm>
          <a:prstGeom prst="rect">
            <a:avLst/>
          </a:prstGeom>
        </p:spPr>
      </p:pic>
      <p:sp>
        <p:nvSpPr>
          <p:cNvPr id="5" name="TextBox 4">
            <a:extLst>
              <a:ext uri="{FF2B5EF4-FFF2-40B4-BE49-F238E27FC236}">
                <a16:creationId xmlns:a16="http://schemas.microsoft.com/office/drawing/2014/main" xmlns="" id="{6A874B37-AF37-4A81-AF60-DA187B19CD37}"/>
              </a:ext>
            </a:extLst>
          </p:cNvPr>
          <p:cNvSpPr txBox="1"/>
          <p:nvPr/>
        </p:nvSpPr>
        <p:spPr>
          <a:xfrm>
            <a:off x="106376" y="6446439"/>
            <a:ext cx="8784976" cy="369332"/>
          </a:xfrm>
          <a:prstGeom prst="rect">
            <a:avLst/>
          </a:prstGeom>
          <a:noFill/>
        </p:spPr>
        <p:txBody>
          <a:bodyPr wrap="square" rtlCol="0">
            <a:spAutoFit/>
          </a:bodyPr>
          <a:lstStyle/>
          <a:p>
            <a:r>
              <a:rPr lang="en-GB" sz="900" dirty="0"/>
              <a:t>Data for this analysis is based on patient-level information collected by the NHS, as part of the care and support of cancer patients. The data is collated, maintained and quality assured by the National Cancer Registration and Analysis Service, which is part of Public Health England (PHE). </a:t>
            </a:r>
            <a:r>
              <a:rPr lang="en-GB" sz="900" u="sng" dirty="0">
                <a:hlinkClick r:id="rId4"/>
              </a:rPr>
              <a:t>http://ncin.org.uk/local_cancer_intelligence/tcst</a:t>
            </a:r>
            <a:endParaRPr lang="en-GB" sz="900" dirty="0"/>
          </a:p>
        </p:txBody>
      </p:sp>
      <p:sp>
        <p:nvSpPr>
          <p:cNvPr id="7" name="Slide Number Placeholder 6">
            <a:extLst>
              <a:ext uri="{FF2B5EF4-FFF2-40B4-BE49-F238E27FC236}">
                <a16:creationId xmlns:a16="http://schemas.microsoft.com/office/drawing/2014/main" xmlns="" id="{B4F060CC-F5FB-4343-9969-2D75F150BEE0}"/>
              </a:ext>
            </a:extLst>
          </p:cNvPr>
          <p:cNvSpPr>
            <a:spLocks noGrp="1"/>
          </p:cNvSpPr>
          <p:nvPr>
            <p:ph type="sldNum" sz="quarter" idx="14"/>
          </p:nvPr>
        </p:nvSpPr>
        <p:spPr/>
        <p:txBody>
          <a:bodyPr/>
          <a:lstStyle/>
          <a:p>
            <a:fld id="{78F6CD47-2341-49EF-ACCB-C497AF608B5B}" type="slidenum">
              <a:rPr lang="en-GB" smtClean="0"/>
              <a:t>12</a:t>
            </a:fld>
            <a:endParaRPr lang="en-GB"/>
          </a:p>
        </p:txBody>
      </p:sp>
    </p:spTree>
    <p:extLst>
      <p:ext uri="{BB962C8B-B14F-4D97-AF65-F5344CB8AC3E}">
        <p14:creationId xmlns:p14="http://schemas.microsoft.com/office/powerpoint/2010/main" val="1614683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Early diagnosis - Stage of diagnosis NCL</a:t>
            </a:r>
          </a:p>
        </p:txBody>
      </p:sp>
      <p:sp>
        <p:nvSpPr>
          <p:cNvPr id="5" name="Text Placeholder 4"/>
          <p:cNvSpPr>
            <a:spLocks noGrp="1"/>
          </p:cNvSpPr>
          <p:nvPr>
            <p:ph type="body" sz="quarter" idx="12"/>
          </p:nvPr>
        </p:nvSpPr>
        <p:spPr>
          <a:xfrm>
            <a:off x="248529" y="697280"/>
            <a:ext cx="8642350" cy="1867624"/>
          </a:xfrm>
        </p:spPr>
        <p:txBody>
          <a:bodyPr>
            <a:normAutofit fontScale="55000" lnSpcReduction="20000"/>
          </a:bodyPr>
          <a:lstStyle/>
          <a:p>
            <a:pPr marL="88900">
              <a:lnSpc>
                <a:spcPct val="120000"/>
              </a:lnSpc>
            </a:pPr>
            <a:r>
              <a:rPr lang="en-GB" sz="2900" dirty="0">
                <a:solidFill>
                  <a:schemeClr val="tx1"/>
                </a:solidFill>
              </a:rPr>
              <a:t>There are small differences between CCGs in the percent of cancers diagnosed early (Stages 1 &amp; 2); range 52-55% of all tumours*</a:t>
            </a:r>
          </a:p>
          <a:p>
            <a:pPr marL="88900">
              <a:lnSpc>
                <a:spcPct val="120000"/>
              </a:lnSpc>
            </a:pPr>
            <a:r>
              <a:rPr lang="en-GB" sz="2900" dirty="0"/>
              <a:t>All NCL CCGs have a similar or higher % of cancers diagnosed at Stages 1 and 2 than the England average (52%)</a:t>
            </a:r>
          </a:p>
          <a:p>
            <a:pPr marL="88900">
              <a:lnSpc>
                <a:spcPct val="120000"/>
              </a:lnSpc>
            </a:pPr>
            <a:r>
              <a:rPr lang="en-GB" sz="2900" b="1" dirty="0"/>
              <a:t>Enfield </a:t>
            </a:r>
            <a:r>
              <a:rPr lang="en-GB" sz="2900" dirty="0"/>
              <a:t>and </a:t>
            </a:r>
            <a:r>
              <a:rPr lang="en-GB" sz="2900" b="1" dirty="0"/>
              <a:t>Islington </a:t>
            </a:r>
            <a:r>
              <a:rPr lang="en-GB" sz="2900" dirty="0"/>
              <a:t>had the highest proportion of cancers diagnosed at Stages 1 and 2 at 55%</a:t>
            </a:r>
          </a:p>
          <a:p>
            <a:pPr>
              <a:lnSpc>
                <a:spcPct val="120000"/>
              </a:lnSpc>
            </a:pPr>
            <a:endParaRPr lang="en-GB" dirty="0"/>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251035817"/>
              </p:ext>
            </p:extLst>
          </p:nvPr>
        </p:nvGraphicFramePr>
        <p:xfrm>
          <a:off x="323528" y="2160240"/>
          <a:ext cx="8642350" cy="443711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xmlns="" id="{B785818F-7D23-49DC-BBC4-6A52CE3D7141}"/>
              </a:ext>
            </a:extLst>
          </p:cNvPr>
          <p:cNvSpPr/>
          <p:nvPr/>
        </p:nvSpPr>
        <p:spPr>
          <a:xfrm>
            <a:off x="239353" y="6538282"/>
            <a:ext cx="6604879" cy="230832"/>
          </a:xfrm>
          <a:prstGeom prst="rect">
            <a:avLst/>
          </a:prstGeom>
        </p:spPr>
        <p:txBody>
          <a:bodyPr wrap="square">
            <a:spAutoFit/>
          </a:bodyPr>
          <a:lstStyle/>
          <a:p>
            <a:r>
              <a:rPr lang="en-GB" sz="900" dirty="0">
                <a:hlinkClick r:id="rId4"/>
              </a:rPr>
              <a:t>https://www.cancerdata.nhs.uk/stage_at_diagnoses</a:t>
            </a:r>
            <a:r>
              <a:rPr lang="en-GB" sz="900" dirty="0"/>
              <a:t> * Includes un-staged tumours in denominator</a:t>
            </a:r>
          </a:p>
        </p:txBody>
      </p:sp>
      <p:sp>
        <p:nvSpPr>
          <p:cNvPr id="4" name="Slide Number Placeholder 3">
            <a:extLst>
              <a:ext uri="{FF2B5EF4-FFF2-40B4-BE49-F238E27FC236}">
                <a16:creationId xmlns:a16="http://schemas.microsoft.com/office/drawing/2014/main" xmlns="" id="{55BA6CDB-CD03-4F9C-B67B-24A7749DEA1E}"/>
              </a:ext>
            </a:extLst>
          </p:cNvPr>
          <p:cNvSpPr>
            <a:spLocks noGrp="1"/>
          </p:cNvSpPr>
          <p:nvPr>
            <p:ph type="sldNum" sz="quarter" idx="14"/>
          </p:nvPr>
        </p:nvSpPr>
        <p:spPr/>
        <p:txBody>
          <a:bodyPr/>
          <a:lstStyle/>
          <a:p>
            <a:fld id="{78F6CD47-2341-49EF-ACCB-C497AF608B5B}" type="slidenum">
              <a:rPr lang="en-GB" smtClean="0"/>
              <a:t>13</a:t>
            </a:fld>
            <a:endParaRPr lang="en-GB"/>
          </a:p>
        </p:txBody>
      </p:sp>
    </p:spTree>
    <p:extLst>
      <p:ext uri="{BB962C8B-B14F-4D97-AF65-F5344CB8AC3E}">
        <p14:creationId xmlns:p14="http://schemas.microsoft.com/office/powerpoint/2010/main" val="160779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Early diagnosis - Routes to diagnosis: emergency presentations</a:t>
            </a:r>
          </a:p>
        </p:txBody>
      </p:sp>
      <p:sp>
        <p:nvSpPr>
          <p:cNvPr id="4" name="Content Placeholder 3"/>
          <p:cNvSpPr>
            <a:spLocks noGrp="1"/>
          </p:cNvSpPr>
          <p:nvPr>
            <p:ph sz="quarter" idx="15"/>
          </p:nvPr>
        </p:nvSpPr>
        <p:spPr>
          <a:xfrm>
            <a:off x="250825" y="980728"/>
            <a:ext cx="3239232" cy="5652628"/>
          </a:xfrm>
        </p:spPr>
        <p:txBody>
          <a:bodyPr>
            <a:normAutofit/>
          </a:bodyPr>
          <a:lstStyle/>
          <a:p>
            <a:r>
              <a:rPr lang="en-GB" dirty="0"/>
              <a:t>2012-16 data showed that:</a:t>
            </a:r>
          </a:p>
          <a:p>
            <a:pPr>
              <a:spcAft>
                <a:spcPts val="400"/>
              </a:spcAft>
            </a:pPr>
            <a:r>
              <a:rPr lang="en-GB" sz="1700" b="1" dirty="0"/>
              <a:t>Men</a:t>
            </a:r>
            <a:r>
              <a:rPr lang="en-GB" sz="1700" dirty="0"/>
              <a:t> were </a:t>
            </a:r>
            <a:r>
              <a:rPr lang="en-GB" sz="1700" b="1" dirty="0"/>
              <a:t>more likely </a:t>
            </a:r>
            <a:r>
              <a:rPr lang="en-GB" sz="1700" dirty="0"/>
              <a:t>to be diagnosed as an </a:t>
            </a:r>
            <a:r>
              <a:rPr lang="en-GB" sz="1700" b="1" dirty="0"/>
              <a:t>emergency </a:t>
            </a:r>
            <a:r>
              <a:rPr lang="en-GB" sz="1700" dirty="0"/>
              <a:t>than</a:t>
            </a:r>
            <a:r>
              <a:rPr lang="en-GB" sz="1700" b="1" dirty="0"/>
              <a:t> women</a:t>
            </a:r>
            <a:r>
              <a:rPr lang="en-GB" sz="1700" dirty="0"/>
              <a:t> in NCL (23% vs 19%)</a:t>
            </a:r>
          </a:p>
          <a:p>
            <a:pPr>
              <a:spcAft>
                <a:spcPts val="400"/>
              </a:spcAft>
            </a:pPr>
            <a:r>
              <a:rPr lang="en-GB" sz="1700" dirty="0">
                <a:solidFill>
                  <a:schemeClr val="tx1"/>
                </a:solidFill>
                <a:latin typeface="Arial" panose="020B0604020202020204" pitchFamily="34" charset="0"/>
                <a:cs typeface="Arial" panose="020B0604020202020204" pitchFamily="34" charset="0"/>
              </a:rPr>
              <a:t>The proportion of cancers diagnosed cancers diagnosed as an </a:t>
            </a:r>
            <a:r>
              <a:rPr lang="en-GB" sz="1700" b="1" dirty="0">
                <a:solidFill>
                  <a:schemeClr val="tx1"/>
                </a:solidFill>
                <a:latin typeface="Arial" panose="020B0604020202020204" pitchFamily="34" charset="0"/>
                <a:cs typeface="Arial" panose="020B0604020202020204" pitchFamily="34" charset="0"/>
              </a:rPr>
              <a:t>emergency increased with age &gt;75</a:t>
            </a:r>
          </a:p>
          <a:p>
            <a:pPr lvl="0">
              <a:spcAft>
                <a:spcPts val="400"/>
              </a:spcAft>
            </a:pPr>
            <a:r>
              <a:rPr lang="en-GB" sz="1700" dirty="0">
                <a:solidFill>
                  <a:prstClr val="black">
                    <a:lumMod val="85000"/>
                    <a:lumOff val="15000"/>
                  </a:prstClr>
                </a:solidFill>
                <a:latin typeface="Arial" panose="020B0604020202020204" pitchFamily="34" charset="0"/>
                <a:cs typeface="Arial" panose="020B0604020202020204" pitchFamily="34" charset="0"/>
              </a:rPr>
              <a:t>Emergency presentation was somewhat more common amongst white ethnicity (22%; 18% Asian; 20% Black; 22% Mixed/other ethnicity) </a:t>
            </a:r>
          </a:p>
          <a:p>
            <a:pPr>
              <a:spcAft>
                <a:spcPts val="400"/>
              </a:spcAft>
            </a:pPr>
            <a:r>
              <a:rPr lang="en-GB" sz="1700" dirty="0"/>
              <a:t>The proportion of cancers diagnosed through emergency presentation </a:t>
            </a:r>
            <a:r>
              <a:rPr lang="en-GB" sz="1700" b="1" dirty="0"/>
              <a:t>increases with increasing deprivation </a:t>
            </a:r>
            <a:r>
              <a:rPr lang="en-GB" sz="1700" dirty="0"/>
              <a:t>(see figure)</a:t>
            </a:r>
          </a:p>
        </p:txBody>
      </p:sp>
      <p:pic>
        <p:nvPicPr>
          <p:cNvPr id="7" name="SGPlot3.png"/>
          <p:cNvPicPr>
            <a:picLocks noGrp="1" noChangeAspect="1"/>
          </p:cNvPicPr>
          <p:nvPr>
            <p:ph sz="quarter" idx="16"/>
          </p:nvPr>
        </p:nvPicPr>
        <p:blipFill rotWithShape="1">
          <a:blip r:embed="rId3"/>
          <a:stretch>
            <a:fillRect/>
          </a:stretch>
        </p:blipFill>
        <p:spPr>
          <a:xfrm>
            <a:off x="3490057" y="1168504"/>
            <a:ext cx="5400675" cy="5022558"/>
          </a:xfrm>
          <a:prstGeom prst="rect">
            <a:avLst/>
          </a:prstGeom>
        </p:spPr>
      </p:pic>
      <p:sp>
        <p:nvSpPr>
          <p:cNvPr id="6" name="TextBox 5">
            <a:extLst>
              <a:ext uri="{FF2B5EF4-FFF2-40B4-BE49-F238E27FC236}">
                <a16:creationId xmlns:a16="http://schemas.microsoft.com/office/drawing/2014/main" xmlns="" id="{EE1AC48D-71BA-4941-BC3B-1A0B5EB889A6}"/>
              </a:ext>
            </a:extLst>
          </p:cNvPr>
          <p:cNvSpPr txBox="1"/>
          <p:nvPr/>
        </p:nvSpPr>
        <p:spPr>
          <a:xfrm>
            <a:off x="106376" y="6446439"/>
            <a:ext cx="8784976" cy="369332"/>
          </a:xfrm>
          <a:prstGeom prst="rect">
            <a:avLst/>
          </a:prstGeom>
          <a:noFill/>
        </p:spPr>
        <p:txBody>
          <a:bodyPr wrap="square" rtlCol="0">
            <a:spAutoFit/>
          </a:bodyPr>
          <a:lstStyle/>
          <a:p>
            <a:r>
              <a:rPr lang="en-GB" sz="900" dirty="0"/>
              <a:t>Data for this analysis is based on patient-level information collected by the NHS, as part of the care and support of cancer patients. The data is collated, maintained and quality assured by the National Cancer Registration and Analysis Service, which is part of Public Health England (PHE). </a:t>
            </a:r>
            <a:r>
              <a:rPr lang="en-GB" sz="900" u="sng" dirty="0">
                <a:hlinkClick r:id="rId4"/>
              </a:rPr>
              <a:t>http://ncin.org.uk/local_cancer_intelligence/tcst</a:t>
            </a:r>
            <a:endParaRPr lang="en-GB" sz="900" dirty="0"/>
          </a:p>
        </p:txBody>
      </p:sp>
      <p:sp>
        <p:nvSpPr>
          <p:cNvPr id="3" name="Slide Number Placeholder 2">
            <a:extLst>
              <a:ext uri="{FF2B5EF4-FFF2-40B4-BE49-F238E27FC236}">
                <a16:creationId xmlns:a16="http://schemas.microsoft.com/office/drawing/2014/main" xmlns="" id="{A87E2823-B45F-4EB0-8842-8069230F9CAB}"/>
              </a:ext>
            </a:extLst>
          </p:cNvPr>
          <p:cNvSpPr>
            <a:spLocks noGrp="1"/>
          </p:cNvSpPr>
          <p:nvPr>
            <p:ph type="sldNum" sz="quarter" idx="14"/>
          </p:nvPr>
        </p:nvSpPr>
        <p:spPr/>
        <p:txBody>
          <a:bodyPr/>
          <a:lstStyle/>
          <a:p>
            <a:fld id="{78F6CD47-2341-49EF-ACCB-C497AF608B5B}" type="slidenum">
              <a:rPr lang="en-GB" smtClean="0"/>
              <a:t>14</a:t>
            </a:fld>
            <a:endParaRPr lang="en-GB"/>
          </a:p>
        </p:txBody>
      </p:sp>
    </p:spTree>
    <p:extLst>
      <p:ext uri="{BB962C8B-B14F-4D97-AF65-F5344CB8AC3E}">
        <p14:creationId xmlns:p14="http://schemas.microsoft.com/office/powerpoint/2010/main" val="41142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Early diagnosis - Emergency presentations by CCG</a:t>
            </a:r>
          </a:p>
        </p:txBody>
      </p:sp>
      <p:sp>
        <p:nvSpPr>
          <p:cNvPr id="5" name="Text Placeholder 4"/>
          <p:cNvSpPr>
            <a:spLocks noGrp="1"/>
          </p:cNvSpPr>
          <p:nvPr>
            <p:ph type="body" sz="quarter" idx="12"/>
          </p:nvPr>
        </p:nvSpPr>
        <p:spPr>
          <a:xfrm>
            <a:off x="250825" y="764704"/>
            <a:ext cx="8642350" cy="1584176"/>
          </a:xfrm>
        </p:spPr>
        <p:txBody>
          <a:bodyPr>
            <a:normAutofit fontScale="85000" lnSpcReduction="10000"/>
          </a:bodyPr>
          <a:lstStyle/>
          <a:p>
            <a:pPr>
              <a:lnSpc>
                <a:spcPct val="120000"/>
              </a:lnSpc>
            </a:pPr>
            <a:r>
              <a:rPr lang="en-GB" sz="1900" dirty="0">
                <a:solidFill>
                  <a:schemeClr val="tx1"/>
                </a:solidFill>
              </a:rPr>
              <a:t>There are differences between CCGs in the % of cancers diagnosed through emergency presentation</a:t>
            </a:r>
          </a:p>
          <a:p>
            <a:pPr>
              <a:lnSpc>
                <a:spcPct val="120000"/>
              </a:lnSpc>
            </a:pPr>
            <a:r>
              <a:rPr lang="en-GB" sz="1900" dirty="0"/>
              <a:t>The CCG with the lowest percent of emergency presentations </a:t>
            </a:r>
            <a:r>
              <a:rPr lang="en-GB" sz="1900" b="1" dirty="0"/>
              <a:t>is Barnet </a:t>
            </a:r>
            <a:r>
              <a:rPr lang="en-GB" sz="1900" dirty="0"/>
              <a:t> at 16%, and the highest is </a:t>
            </a:r>
            <a:r>
              <a:rPr lang="en-GB" sz="1900" b="1" dirty="0"/>
              <a:t>Enfield</a:t>
            </a:r>
            <a:r>
              <a:rPr lang="en-GB" sz="1900" dirty="0"/>
              <a:t> at 21%. Only Enfield (21%) has a higher proportion of emergency presentations of cancer than England (19%).</a:t>
            </a:r>
          </a:p>
          <a:p>
            <a:pPr>
              <a:lnSpc>
                <a:spcPct val="120000"/>
              </a:lnSpc>
            </a:pPr>
            <a:endParaRPr lang="en-GB" dirty="0"/>
          </a:p>
          <a:p>
            <a:pPr>
              <a:lnSpc>
                <a:spcPct val="120000"/>
              </a:lnSpc>
            </a:pPr>
            <a:endParaRPr lang="en-GB" dirty="0"/>
          </a:p>
        </p:txBody>
      </p:sp>
      <p:graphicFrame>
        <p:nvGraphicFramePr>
          <p:cNvPr id="7" name="Content Placeholder 6"/>
          <p:cNvGraphicFramePr>
            <a:graphicFrameLocks noGrp="1"/>
          </p:cNvGraphicFramePr>
          <p:nvPr>
            <p:ph sz="quarter" idx="15"/>
            <p:extLst>
              <p:ext uri="{D42A27DB-BD31-4B8C-83A1-F6EECF244321}">
                <p14:modId xmlns:p14="http://schemas.microsoft.com/office/powerpoint/2010/main" val="4158149732"/>
              </p:ext>
            </p:extLst>
          </p:nvPr>
        </p:nvGraphicFramePr>
        <p:xfrm>
          <a:off x="258728" y="2269854"/>
          <a:ext cx="8642349"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xmlns="" id="{B575742E-F14C-4D76-8F03-1584782CD3C7}"/>
              </a:ext>
            </a:extLst>
          </p:cNvPr>
          <p:cNvSpPr/>
          <p:nvPr/>
        </p:nvSpPr>
        <p:spPr>
          <a:xfrm>
            <a:off x="250825" y="6611779"/>
            <a:ext cx="8642350" cy="230832"/>
          </a:xfrm>
          <a:prstGeom prst="rect">
            <a:avLst/>
          </a:prstGeom>
        </p:spPr>
        <p:txBody>
          <a:bodyPr wrap="square">
            <a:spAutoFit/>
          </a:bodyPr>
          <a:lstStyle/>
          <a:p>
            <a:r>
              <a:rPr lang="en-GB" sz="900" dirty="0"/>
              <a:t>Emergency Presentation by CCG: </a:t>
            </a:r>
            <a:r>
              <a:rPr lang="en-GB" sz="900" dirty="0">
                <a:hlinkClick r:id="rId4"/>
              </a:rPr>
              <a:t>http://ncin.org.uk/cancer_type_and_topic_specific_work/topic_specific_work/cancer_outcome_metrics</a:t>
            </a:r>
            <a:endParaRPr lang="en-GB" sz="900" dirty="0"/>
          </a:p>
        </p:txBody>
      </p:sp>
      <p:sp>
        <p:nvSpPr>
          <p:cNvPr id="4" name="Slide Number Placeholder 3">
            <a:extLst>
              <a:ext uri="{FF2B5EF4-FFF2-40B4-BE49-F238E27FC236}">
                <a16:creationId xmlns:a16="http://schemas.microsoft.com/office/drawing/2014/main" xmlns="" id="{C9082769-C16B-40D1-BC9A-5B504B9AB736}"/>
              </a:ext>
            </a:extLst>
          </p:cNvPr>
          <p:cNvSpPr>
            <a:spLocks noGrp="1"/>
          </p:cNvSpPr>
          <p:nvPr>
            <p:ph type="sldNum" sz="quarter" idx="14"/>
          </p:nvPr>
        </p:nvSpPr>
        <p:spPr/>
        <p:txBody>
          <a:bodyPr/>
          <a:lstStyle/>
          <a:p>
            <a:fld id="{78F6CD47-2341-49EF-ACCB-C497AF608B5B}" type="slidenum">
              <a:rPr lang="en-GB" smtClean="0"/>
              <a:t>15</a:t>
            </a:fld>
            <a:endParaRPr lang="en-GB"/>
          </a:p>
        </p:txBody>
      </p:sp>
    </p:spTree>
    <p:extLst>
      <p:ext uri="{BB962C8B-B14F-4D97-AF65-F5344CB8AC3E}">
        <p14:creationId xmlns:p14="http://schemas.microsoft.com/office/powerpoint/2010/main" val="2042150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19807"/>
          </a:xfrm>
        </p:spPr>
        <p:txBody>
          <a:bodyPr>
            <a:normAutofit fontScale="90000"/>
          </a:bodyPr>
          <a:lstStyle/>
          <a:p>
            <a:r>
              <a:rPr lang="en-GB" dirty="0"/>
              <a:t>Early diagnosis - Breast cancer in NCL:  1 year survival in 2016</a:t>
            </a:r>
          </a:p>
        </p:txBody>
      </p:sp>
      <p:sp>
        <p:nvSpPr>
          <p:cNvPr id="4" name="Content Placeholder 3"/>
          <p:cNvSpPr>
            <a:spLocks noGrp="1"/>
          </p:cNvSpPr>
          <p:nvPr>
            <p:ph sz="quarter" idx="15"/>
          </p:nvPr>
        </p:nvSpPr>
        <p:spPr>
          <a:xfrm>
            <a:off x="250825" y="993264"/>
            <a:ext cx="8642350" cy="791815"/>
          </a:xfrm>
        </p:spPr>
        <p:txBody>
          <a:bodyPr>
            <a:normAutofit/>
          </a:bodyPr>
          <a:lstStyle/>
          <a:p>
            <a:pPr marL="88900">
              <a:buNone/>
            </a:pPr>
            <a:r>
              <a:rPr lang="en-GB" dirty="0"/>
              <a:t>Whilst Barnet has the highest rates of 1 year breast cancer survival in NCL (97%), there are </a:t>
            </a:r>
            <a:r>
              <a:rPr lang="en-GB" b="1" dirty="0"/>
              <a:t>no significant differences </a:t>
            </a:r>
            <a:r>
              <a:rPr lang="en-GB" dirty="0"/>
              <a:t>between NCL CCGs</a:t>
            </a:r>
          </a:p>
        </p:txBody>
      </p:sp>
      <p:graphicFrame>
        <p:nvGraphicFramePr>
          <p:cNvPr id="7" name="Content Placeholder 6"/>
          <p:cNvGraphicFramePr>
            <a:graphicFrameLocks noGrp="1"/>
          </p:cNvGraphicFramePr>
          <p:nvPr>
            <p:ph sz="quarter" idx="16"/>
            <p:extLst>
              <p:ext uri="{D42A27DB-BD31-4B8C-83A1-F6EECF244321}">
                <p14:modId xmlns:p14="http://schemas.microsoft.com/office/powerpoint/2010/main" val="2944889468"/>
              </p:ext>
            </p:extLst>
          </p:nvPr>
        </p:nvGraphicFramePr>
        <p:xfrm>
          <a:off x="467544" y="1628800"/>
          <a:ext cx="7848872"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xmlns="" id="{B9C76C11-87A0-43B0-B089-A7F52D09F7E7}"/>
              </a:ext>
            </a:extLst>
          </p:cNvPr>
          <p:cNvSpPr>
            <a:spLocks noGrp="1"/>
          </p:cNvSpPr>
          <p:nvPr>
            <p:ph type="sldNum" sz="quarter" idx="14"/>
          </p:nvPr>
        </p:nvSpPr>
        <p:spPr/>
        <p:txBody>
          <a:bodyPr/>
          <a:lstStyle/>
          <a:p>
            <a:fld id="{78F6CD47-2341-49EF-ACCB-C497AF608B5B}" type="slidenum">
              <a:rPr lang="en-GB" smtClean="0"/>
              <a:t>16</a:t>
            </a:fld>
            <a:endParaRPr lang="en-GB"/>
          </a:p>
        </p:txBody>
      </p:sp>
    </p:spTree>
    <p:extLst>
      <p:ext uri="{BB962C8B-B14F-4D97-AF65-F5344CB8AC3E}">
        <p14:creationId xmlns:p14="http://schemas.microsoft.com/office/powerpoint/2010/main" val="1694924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19807"/>
          </a:xfrm>
        </p:spPr>
        <p:txBody>
          <a:bodyPr/>
          <a:lstStyle/>
          <a:p>
            <a:r>
              <a:rPr lang="en-GB" dirty="0"/>
              <a:t>Early diagnosis - 1 year colorectal survival NCL 2016</a:t>
            </a:r>
          </a:p>
        </p:txBody>
      </p:sp>
      <p:sp>
        <p:nvSpPr>
          <p:cNvPr id="3" name="Text Placeholder 2"/>
          <p:cNvSpPr>
            <a:spLocks noGrp="1"/>
          </p:cNvSpPr>
          <p:nvPr>
            <p:ph type="body" sz="quarter" idx="12"/>
          </p:nvPr>
        </p:nvSpPr>
        <p:spPr>
          <a:xfrm>
            <a:off x="250825" y="925888"/>
            <a:ext cx="8642350" cy="702912"/>
          </a:xfrm>
        </p:spPr>
        <p:txBody>
          <a:bodyPr>
            <a:noAutofit/>
          </a:bodyPr>
          <a:lstStyle/>
          <a:p>
            <a:pPr algn="ctr"/>
            <a:r>
              <a:rPr lang="en-GB" sz="1800" dirty="0"/>
              <a:t>1 year survival for colorectal cancer is worse than the NCL average in Haringey (79%), whilst 1 year survival Barnet is higher than average (87%)</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79134554"/>
              </p:ext>
            </p:extLst>
          </p:nvPr>
        </p:nvGraphicFramePr>
        <p:xfrm>
          <a:off x="503548" y="2276872"/>
          <a:ext cx="8136904"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763688" y="1844824"/>
            <a:ext cx="612068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100" b="1" i="0" u="none" strike="noStrike" kern="1200" dirty="0">
                <a:solidFill>
                  <a:schemeClr val="bg1"/>
                </a:solidFill>
                <a:effectLst/>
              </a:rPr>
              <a:t>1-year survival estimates (%) for colorectal cancer, by calendar year of diagnosis: all adults (aged 15 to 99 years), Clinical Commissioning Groups 2016</a:t>
            </a:r>
            <a:endParaRPr lang="en-US" dirty="0">
              <a:solidFill>
                <a:schemeClr val="bg1"/>
              </a:solidFill>
            </a:endParaRPr>
          </a:p>
        </p:txBody>
      </p:sp>
      <p:sp>
        <p:nvSpPr>
          <p:cNvPr id="4" name="Slide Number Placeholder 3">
            <a:extLst>
              <a:ext uri="{FF2B5EF4-FFF2-40B4-BE49-F238E27FC236}">
                <a16:creationId xmlns:a16="http://schemas.microsoft.com/office/drawing/2014/main" xmlns="" id="{2B9247DE-72B4-4370-82D7-C3030EDA3B3D}"/>
              </a:ext>
            </a:extLst>
          </p:cNvPr>
          <p:cNvSpPr>
            <a:spLocks noGrp="1"/>
          </p:cNvSpPr>
          <p:nvPr>
            <p:ph type="sldNum" sz="quarter" idx="14"/>
          </p:nvPr>
        </p:nvSpPr>
        <p:spPr/>
        <p:txBody>
          <a:bodyPr/>
          <a:lstStyle/>
          <a:p>
            <a:fld id="{78F6CD47-2341-49EF-ACCB-C497AF608B5B}" type="slidenum">
              <a:rPr lang="en-GB" smtClean="0"/>
              <a:t>17</a:t>
            </a:fld>
            <a:endParaRPr lang="en-GB"/>
          </a:p>
        </p:txBody>
      </p:sp>
    </p:spTree>
    <p:extLst>
      <p:ext uri="{BB962C8B-B14F-4D97-AF65-F5344CB8AC3E}">
        <p14:creationId xmlns:p14="http://schemas.microsoft.com/office/powerpoint/2010/main" val="359560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year survival lung cancer 2016 NCL</a:t>
            </a:r>
          </a:p>
        </p:txBody>
      </p:sp>
      <p:sp>
        <p:nvSpPr>
          <p:cNvPr id="3" name="Text Placeholder 2"/>
          <p:cNvSpPr>
            <a:spLocks noGrp="1"/>
          </p:cNvSpPr>
          <p:nvPr>
            <p:ph type="body" sz="quarter" idx="12"/>
          </p:nvPr>
        </p:nvSpPr>
        <p:spPr>
          <a:xfrm>
            <a:off x="250825" y="692696"/>
            <a:ext cx="8642350" cy="864096"/>
          </a:xfrm>
        </p:spPr>
        <p:txBody>
          <a:bodyPr>
            <a:normAutofit/>
          </a:bodyPr>
          <a:lstStyle/>
          <a:p>
            <a:r>
              <a:rPr lang="en-GB" dirty="0"/>
              <a:t>There were no significant differences in 1 year lung cancer survival between CCGs in NCL</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708742570"/>
              </p:ext>
            </p:extLst>
          </p:nvPr>
        </p:nvGraphicFramePr>
        <p:xfrm>
          <a:off x="251520" y="1556792"/>
          <a:ext cx="8208912" cy="475252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xmlns="" id="{3FA7FFAE-8396-44E1-A5A5-E25C9275AB9F}"/>
              </a:ext>
            </a:extLst>
          </p:cNvPr>
          <p:cNvSpPr>
            <a:spLocks noGrp="1"/>
          </p:cNvSpPr>
          <p:nvPr>
            <p:ph type="sldNum" sz="quarter" idx="14"/>
          </p:nvPr>
        </p:nvSpPr>
        <p:spPr/>
        <p:txBody>
          <a:bodyPr/>
          <a:lstStyle/>
          <a:p>
            <a:fld id="{78F6CD47-2341-49EF-ACCB-C497AF608B5B}" type="slidenum">
              <a:rPr lang="en-GB" smtClean="0"/>
              <a:t>18</a:t>
            </a:fld>
            <a:endParaRPr lang="en-GB"/>
          </a:p>
        </p:txBody>
      </p:sp>
    </p:spTree>
    <p:extLst>
      <p:ext uri="{BB962C8B-B14F-4D97-AF65-F5344CB8AC3E}">
        <p14:creationId xmlns:p14="http://schemas.microsoft.com/office/powerpoint/2010/main" val="333839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 Early diagnosis of cancer in NCL</a:t>
            </a:r>
          </a:p>
        </p:txBody>
      </p:sp>
      <p:sp>
        <p:nvSpPr>
          <p:cNvPr id="3" name="Content Placeholder 2"/>
          <p:cNvSpPr>
            <a:spLocks noGrp="1"/>
          </p:cNvSpPr>
          <p:nvPr>
            <p:ph sz="quarter" idx="15"/>
          </p:nvPr>
        </p:nvSpPr>
        <p:spPr>
          <a:xfrm>
            <a:off x="395536" y="1340768"/>
            <a:ext cx="8209607" cy="3166319"/>
          </a:xfrm>
          <a:solidFill>
            <a:schemeClr val="accent1">
              <a:lumMod val="20000"/>
              <a:lumOff val="80000"/>
            </a:schemeClr>
          </a:solidFill>
        </p:spPr>
        <p:txBody>
          <a:bodyPr>
            <a:normAutofit/>
          </a:bodyPr>
          <a:lstStyle/>
          <a:p>
            <a:pPr marL="285750" indent="-285750">
              <a:buFont typeface="Arial" pitchFamily="34" charset="0"/>
              <a:buChar char="•"/>
            </a:pPr>
            <a:r>
              <a:rPr lang="en-GB" dirty="0"/>
              <a:t>Camden has the lowest percentage of cancer diagnosed at Stages 1 and 2 in NCL and Enfield has the highest</a:t>
            </a:r>
          </a:p>
          <a:p>
            <a:pPr marL="285750" indent="-285750">
              <a:buFont typeface="Arial" pitchFamily="34" charset="0"/>
              <a:buChar char="•"/>
            </a:pPr>
            <a:r>
              <a:rPr lang="en-GB" dirty="0"/>
              <a:t>However, the highest proportion of cancers diagnosed as an emergency in NCL are found in Enfield (which seems to contradict the statement above)</a:t>
            </a:r>
          </a:p>
          <a:p>
            <a:pPr marL="285750" indent="-285750">
              <a:buFont typeface="Arial" pitchFamily="34" charset="0"/>
              <a:buChar char="•"/>
            </a:pPr>
            <a:r>
              <a:rPr lang="en-GB" dirty="0"/>
              <a:t>These types of issues seem to be clustering in the most ethnically and economically disadvantaged areas of the NCL patch</a:t>
            </a:r>
          </a:p>
          <a:p>
            <a:pPr marL="285750" indent="-285750">
              <a:buFont typeface="Arial" pitchFamily="34" charset="0"/>
              <a:buChar char="•"/>
            </a:pPr>
            <a:r>
              <a:rPr lang="en-GB" dirty="0"/>
              <a:t>1 year colorectal survival in Haringey is significantly worse than the NCL average</a:t>
            </a:r>
          </a:p>
          <a:p>
            <a:pPr marL="285750" indent="-285750">
              <a:buFont typeface="Arial" pitchFamily="34" charset="0"/>
              <a:buChar char="•"/>
            </a:pPr>
            <a:endParaRPr lang="en-GB" dirty="0"/>
          </a:p>
        </p:txBody>
      </p:sp>
      <p:sp>
        <p:nvSpPr>
          <p:cNvPr id="4" name="Slide Number Placeholder 3">
            <a:extLst>
              <a:ext uri="{FF2B5EF4-FFF2-40B4-BE49-F238E27FC236}">
                <a16:creationId xmlns:a16="http://schemas.microsoft.com/office/drawing/2014/main" xmlns="" id="{8E5DEFD1-029A-4CCB-A84A-EE92FBB54891}"/>
              </a:ext>
            </a:extLst>
          </p:cNvPr>
          <p:cNvSpPr>
            <a:spLocks noGrp="1"/>
          </p:cNvSpPr>
          <p:nvPr>
            <p:ph type="sldNum" sz="quarter" idx="14"/>
          </p:nvPr>
        </p:nvSpPr>
        <p:spPr/>
        <p:txBody>
          <a:bodyPr/>
          <a:lstStyle/>
          <a:p>
            <a:fld id="{78F6CD47-2341-49EF-ACCB-C497AF608B5B}" type="slidenum">
              <a:rPr lang="en-GB" smtClean="0"/>
              <a:t>19</a:t>
            </a:fld>
            <a:endParaRPr lang="en-GB"/>
          </a:p>
        </p:txBody>
      </p:sp>
    </p:spTree>
    <p:extLst>
      <p:ext uri="{BB962C8B-B14F-4D97-AF65-F5344CB8AC3E}">
        <p14:creationId xmlns:p14="http://schemas.microsoft.com/office/powerpoint/2010/main" val="340695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340768"/>
            <a:ext cx="6985000" cy="1080120"/>
          </a:xfrm>
        </p:spPr>
        <p:txBody>
          <a:bodyPr/>
          <a:lstStyle/>
          <a:p>
            <a:r>
              <a:rPr lang="en-GB" dirty="0"/>
              <a:t>Picture of the NCL population</a:t>
            </a:r>
          </a:p>
        </p:txBody>
      </p:sp>
    </p:spTree>
    <p:extLst>
      <p:ext uri="{BB962C8B-B14F-4D97-AF65-F5344CB8AC3E}">
        <p14:creationId xmlns:p14="http://schemas.microsoft.com/office/powerpoint/2010/main" val="2937818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Cancer treatment in NCL</a:t>
            </a:r>
          </a:p>
        </p:txBody>
      </p:sp>
      <p:sp>
        <p:nvSpPr>
          <p:cNvPr id="3" name="Slide Number Placeholder 2">
            <a:extLst>
              <a:ext uri="{FF2B5EF4-FFF2-40B4-BE49-F238E27FC236}">
                <a16:creationId xmlns:a16="http://schemas.microsoft.com/office/drawing/2014/main" xmlns="" id="{DB89C864-EAD1-4B4A-9103-FBA7EFB963DF}"/>
              </a:ext>
            </a:extLst>
          </p:cNvPr>
          <p:cNvSpPr>
            <a:spLocks noGrp="1"/>
          </p:cNvSpPr>
          <p:nvPr>
            <p:ph type="sldNum" sz="quarter" idx="11"/>
          </p:nvPr>
        </p:nvSpPr>
        <p:spPr/>
        <p:txBody>
          <a:bodyPr/>
          <a:lstStyle/>
          <a:p>
            <a:fld id="{78F6CD47-2341-49EF-ACCB-C497AF608B5B}" type="slidenum">
              <a:rPr lang="en-GB" smtClean="0"/>
              <a:t>20</a:t>
            </a:fld>
            <a:endParaRPr lang="en-GB"/>
          </a:p>
        </p:txBody>
      </p:sp>
    </p:spTree>
    <p:extLst>
      <p:ext uri="{BB962C8B-B14F-4D97-AF65-F5344CB8AC3E}">
        <p14:creationId xmlns:p14="http://schemas.microsoft.com/office/powerpoint/2010/main" val="197765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1007839"/>
          </a:xfrm>
        </p:spPr>
        <p:txBody>
          <a:bodyPr>
            <a:noAutofit/>
          </a:bodyPr>
          <a:lstStyle/>
          <a:p>
            <a:r>
              <a:rPr lang="en-GB" sz="3200" dirty="0"/>
              <a:t>Outcomes for treatment for certain cancers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21</a:t>
            </a:fld>
            <a:endParaRPr lang="en-GB" dirty="0"/>
          </a:p>
        </p:txBody>
      </p:sp>
      <p:sp>
        <p:nvSpPr>
          <p:cNvPr id="5" name="Content Placeholder 4"/>
          <p:cNvSpPr>
            <a:spLocks noGrp="1"/>
          </p:cNvSpPr>
          <p:nvPr>
            <p:ph sz="quarter" idx="15"/>
          </p:nvPr>
        </p:nvSpPr>
        <p:spPr/>
        <p:txBody>
          <a:bodyPr>
            <a:normAutofit fontScale="85000" lnSpcReduction="20000"/>
          </a:bodyPr>
          <a:lstStyle/>
          <a:p>
            <a:r>
              <a:rPr lang="en-GB" dirty="0"/>
              <a:t>There are no data specifically on mortality from cancer operations for each hospital trust</a:t>
            </a:r>
          </a:p>
          <a:p>
            <a:r>
              <a:rPr lang="en-GB" dirty="0"/>
              <a:t>However, there are data for different cancer types, which we can use to reflect on certain clinical outcomes:</a:t>
            </a:r>
          </a:p>
          <a:p>
            <a:r>
              <a:rPr lang="en-GB" b="1" u="sng" dirty="0"/>
              <a:t>Breast cancer </a:t>
            </a:r>
          </a:p>
          <a:p>
            <a:pPr marL="285750" indent="-285750">
              <a:buFont typeface="Arial" pitchFamily="34" charset="0"/>
              <a:buChar char="•"/>
            </a:pPr>
            <a:r>
              <a:rPr lang="en-GB" dirty="0"/>
              <a:t>For Breast cancer, we used the NABCOP data on breast conserving surgery versus  mastectomies for two groups - women aged 50-69 years and then women aged 70+ years </a:t>
            </a:r>
          </a:p>
          <a:p>
            <a:pPr marL="285750" indent="-285750">
              <a:buFont typeface="Arial" pitchFamily="34" charset="0"/>
              <a:buChar char="•"/>
            </a:pPr>
            <a:r>
              <a:rPr lang="en-GB" dirty="0"/>
              <a:t>Breast cancer – we also looked at the proportion of women having a clinical nurse specialist CNS</a:t>
            </a:r>
          </a:p>
          <a:p>
            <a:r>
              <a:rPr lang="en-GB" b="1" u="sng" dirty="0"/>
              <a:t>Colorectal cancer </a:t>
            </a:r>
          </a:p>
          <a:p>
            <a:pPr marL="285750" indent="-285750">
              <a:buFont typeface="Arial" pitchFamily="34" charset="0"/>
              <a:buChar char="•"/>
            </a:pPr>
            <a:r>
              <a:rPr lang="en-GB" dirty="0"/>
              <a:t>Colorectal cancer from 2018 NBOCA  90 day survival &amp; 2 year survival </a:t>
            </a:r>
            <a:r>
              <a:rPr lang="en-GB" dirty="0">
                <a:hlinkClick r:id="rId2"/>
              </a:rPr>
              <a:t>https://www.nboca.org.uk/content/uploads/2018/12/NBOCA-annual-report2018.pdf</a:t>
            </a:r>
            <a:endParaRPr lang="en-GB" dirty="0"/>
          </a:p>
          <a:p>
            <a:r>
              <a:rPr lang="en-GB" b="1" u="sng" dirty="0"/>
              <a:t>Lung cancer</a:t>
            </a:r>
          </a:p>
          <a:p>
            <a:r>
              <a:rPr lang="en-GB" dirty="0"/>
              <a:t>LCCPOP  </a:t>
            </a:r>
            <a:r>
              <a:rPr lang="en-GB" dirty="0">
                <a:hlinkClick r:id="rId3"/>
              </a:rPr>
              <a:t>https://www.rcplondon.ac.uk/projects/outputs/lung-cancer-clinical-outcomes-publication-2018-audit-period-2016</a:t>
            </a:r>
            <a:endParaRPr lang="en-GB" dirty="0"/>
          </a:p>
          <a:p>
            <a:endParaRPr lang="en-GB" b="1" u="sng" dirty="0"/>
          </a:p>
          <a:p>
            <a:pPr marL="285750" indent="-285750">
              <a:buFont typeface="Arial" pitchFamily="34" charset="0"/>
              <a:buChar char="•"/>
            </a:pPr>
            <a:r>
              <a:rPr lang="en-GB" dirty="0"/>
              <a:t>These data sources look at the 30 and 90 day survival data</a:t>
            </a:r>
          </a:p>
          <a:p>
            <a:pPr marL="285750" indent="-285750">
              <a:buFont typeface="Arial" pitchFamily="34" charset="0"/>
              <a:buChar char="•"/>
            </a:pPr>
            <a:r>
              <a:rPr lang="en-GB" dirty="0"/>
              <a:t>As well as 1 year survival and length of stay in hospital</a:t>
            </a:r>
          </a:p>
        </p:txBody>
      </p:sp>
    </p:spTree>
    <p:extLst>
      <p:ext uri="{BB962C8B-B14F-4D97-AF65-F5344CB8AC3E}">
        <p14:creationId xmlns:p14="http://schemas.microsoft.com/office/powerpoint/2010/main" val="3466334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p:spPr>
        <p:txBody>
          <a:bodyPr>
            <a:normAutofit fontScale="90000"/>
          </a:bodyPr>
          <a:lstStyle/>
          <a:p>
            <a:r>
              <a:rPr lang="en-GB" dirty="0"/>
              <a:t>NCL Breast cancer in older women – type of surgery</a:t>
            </a:r>
          </a:p>
        </p:txBody>
      </p:sp>
      <p:sp>
        <p:nvSpPr>
          <p:cNvPr id="7" name="Text Placeholder 6"/>
          <p:cNvSpPr>
            <a:spLocks noGrp="1"/>
          </p:cNvSpPr>
          <p:nvPr>
            <p:ph type="body" sz="quarter" idx="12"/>
          </p:nvPr>
        </p:nvSpPr>
        <p:spPr>
          <a:xfrm>
            <a:off x="250825" y="784672"/>
            <a:ext cx="8642350" cy="792088"/>
          </a:xfrm>
        </p:spPr>
        <p:txBody>
          <a:bodyPr>
            <a:normAutofit fontScale="70000" lnSpcReduction="20000"/>
          </a:bodyPr>
          <a:lstStyle/>
          <a:p>
            <a:pPr>
              <a:lnSpc>
                <a:spcPct val="120000"/>
              </a:lnSpc>
            </a:pPr>
            <a:r>
              <a:rPr lang="en-GB" dirty="0"/>
              <a:t>The type of surgery used varies between trusts. Breast conserving surgery use is highest at North Middlesex, and lowest for women in UCL for both age groups. A caveat to this data is that it may not account for comorbidity (more complex women may not be able to have breast conserving surgery).</a:t>
            </a:r>
          </a:p>
          <a:p>
            <a:pPr>
              <a:lnSpc>
                <a:spcPct val="120000"/>
              </a:lnSpc>
            </a:pPr>
            <a:endParaRPr lang="en-GB" dirty="0"/>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2547634351"/>
              </p:ext>
            </p:extLst>
          </p:nvPr>
        </p:nvGraphicFramePr>
        <p:xfrm>
          <a:off x="250825" y="1556792"/>
          <a:ext cx="864235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xmlns="" id="{C463BD79-371D-4BCD-9F6E-E58B87344D98}"/>
              </a:ext>
            </a:extLst>
          </p:cNvPr>
          <p:cNvSpPr>
            <a:spLocks noGrp="1"/>
          </p:cNvSpPr>
          <p:nvPr>
            <p:ph type="sldNum" sz="quarter" idx="14"/>
          </p:nvPr>
        </p:nvSpPr>
        <p:spPr/>
        <p:txBody>
          <a:bodyPr/>
          <a:lstStyle/>
          <a:p>
            <a:fld id="{78F6CD47-2341-49EF-ACCB-C497AF608B5B}" type="slidenum">
              <a:rPr lang="en-GB" smtClean="0"/>
              <a:t>22</a:t>
            </a:fld>
            <a:endParaRPr lang="en-GB"/>
          </a:p>
        </p:txBody>
      </p:sp>
    </p:spTree>
    <p:extLst>
      <p:ext uri="{BB962C8B-B14F-4D97-AF65-F5344CB8AC3E}">
        <p14:creationId xmlns:p14="http://schemas.microsoft.com/office/powerpoint/2010/main" val="2726217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55" y="144016"/>
            <a:ext cx="8589125" cy="908720"/>
          </a:xfrm>
        </p:spPr>
        <p:txBody>
          <a:bodyPr>
            <a:noAutofit/>
          </a:bodyPr>
          <a:lstStyle/>
          <a:p>
            <a:r>
              <a:rPr lang="en-GB" sz="2800" dirty="0"/>
              <a:t>Breast cancer – having a clinical nurse specialist (CNS)</a:t>
            </a:r>
          </a:p>
        </p:txBody>
      </p:sp>
      <p:sp>
        <p:nvSpPr>
          <p:cNvPr id="3" name="Text Placeholder 2"/>
          <p:cNvSpPr>
            <a:spLocks noGrp="1"/>
          </p:cNvSpPr>
          <p:nvPr>
            <p:ph type="body" sz="quarter" idx="12"/>
          </p:nvPr>
        </p:nvSpPr>
        <p:spPr>
          <a:xfrm>
            <a:off x="250825" y="1052736"/>
            <a:ext cx="8642350" cy="1584176"/>
          </a:xfrm>
        </p:spPr>
        <p:txBody>
          <a:bodyPr>
            <a:normAutofit fontScale="70000" lnSpcReduction="20000"/>
          </a:bodyPr>
          <a:lstStyle/>
          <a:p>
            <a:pPr>
              <a:lnSpc>
                <a:spcPct val="120000"/>
              </a:lnSpc>
            </a:pPr>
            <a:r>
              <a:rPr lang="en-GB" dirty="0">
                <a:solidFill>
                  <a:schemeClr val="tx1"/>
                </a:solidFill>
              </a:rPr>
              <a:t>There is variation in the proportion of women having a CNS. For younger women (50-69yo)  the proportion having a CNS was highest at the </a:t>
            </a:r>
            <a:r>
              <a:rPr lang="en-GB" b="1" dirty="0">
                <a:solidFill>
                  <a:schemeClr val="tx1"/>
                </a:solidFill>
              </a:rPr>
              <a:t>Whittington and BHR </a:t>
            </a:r>
            <a:r>
              <a:rPr lang="en-GB" dirty="0">
                <a:solidFill>
                  <a:schemeClr val="tx1"/>
                </a:solidFill>
              </a:rPr>
              <a:t>– (100%) and the lowest was at the </a:t>
            </a:r>
            <a:r>
              <a:rPr lang="en-GB" b="1" dirty="0">
                <a:solidFill>
                  <a:schemeClr val="tx1"/>
                </a:solidFill>
              </a:rPr>
              <a:t>Royal Free </a:t>
            </a:r>
            <a:r>
              <a:rPr lang="en-GB" dirty="0">
                <a:solidFill>
                  <a:schemeClr val="tx1"/>
                </a:solidFill>
              </a:rPr>
              <a:t>(65%).  </a:t>
            </a:r>
          </a:p>
          <a:p>
            <a:pPr>
              <a:lnSpc>
                <a:spcPct val="120000"/>
              </a:lnSpc>
            </a:pPr>
            <a:r>
              <a:rPr lang="en-GB" dirty="0">
                <a:solidFill>
                  <a:schemeClr val="tx1"/>
                </a:solidFill>
              </a:rPr>
              <a:t>For older women, the highest  proportion of women having a CNS was at UCL (100%) and the  lowest at the Royal Free (47%). Note that the number of women may be small and data reporting may be an issue.</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23</a:t>
            </a:fld>
            <a:endParaRPr lang="en-GB" dirty="0"/>
          </a:p>
        </p:txBody>
      </p:sp>
      <p:graphicFrame>
        <p:nvGraphicFramePr>
          <p:cNvPr id="8" name="Content Placeholder 7"/>
          <p:cNvGraphicFramePr>
            <a:graphicFrameLocks noGrp="1"/>
          </p:cNvGraphicFramePr>
          <p:nvPr>
            <p:ph sz="quarter" idx="15"/>
            <p:extLst>
              <p:ext uri="{D42A27DB-BD31-4B8C-83A1-F6EECF244321}">
                <p14:modId xmlns:p14="http://schemas.microsoft.com/office/powerpoint/2010/main" val="802733122"/>
              </p:ext>
            </p:extLst>
          </p:nvPr>
        </p:nvGraphicFramePr>
        <p:xfrm>
          <a:off x="323529" y="2636912"/>
          <a:ext cx="8642350" cy="4094016"/>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5"/>
          <p:cNvSpPr txBox="1">
            <a:spLocks/>
          </p:cNvSpPr>
          <p:nvPr/>
        </p:nvSpPr>
        <p:spPr>
          <a:xfrm>
            <a:off x="323529" y="5733256"/>
            <a:ext cx="8568952" cy="936104"/>
          </a:xfrm>
          <a:prstGeom prst="rect">
            <a:avLst/>
          </a:prstGeom>
        </p:spPr>
        <p:txBody>
          <a:bodyPr>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solidFill>
                <a:schemeClr val="tx1"/>
              </a:solidFill>
            </a:endParaRPr>
          </a:p>
        </p:txBody>
      </p:sp>
    </p:spTree>
    <p:extLst>
      <p:ext uri="{BB962C8B-B14F-4D97-AF65-F5344CB8AC3E}">
        <p14:creationId xmlns:p14="http://schemas.microsoft.com/office/powerpoint/2010/main" val="98827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Cancer waits NCL 62 day waits by age group</a:t>
            </a:r>
          </a:p>
        </p:txBody>
      </p:sp>
      <p:sp>
        <p:nvSpPr>
          <p:cNvPr id="5" name="Content Placeholder 4"/>
          <p:cNvSpPr>
            <a:spLocks noGrp="1"/>
          </p:cNvSpPr>
          <p:nvPr>
            <p:ph sz="quarter" idx="16"/>
          </p:nvPr>
        </p:nvSpPr>
        <p:spPr>
          <a:xfrm>
            <a:off x="6084168" y="1482340"/>
            <a:ext cx="2791532" cy="3818868"/>
          </a:xfrm>
        </p:spPr>
        <p:txBody>
          <a:bodyPr>
            <a:normAutofit fontScale="92500"/>
          </a:bodyPr>
          <a:lstStyle/>
          <a:p>
            <a:r>
              <a:rPr lang="en-GB" dirty="0"/>
              <a:t>Amongst those on a 62 day (urgent referral) treatment pathway in NCL 2014-2017:</a:t>
            </a:r>
          </a:p>
          <a:p>
            <a:r>
              <a:rPr lang="en-GB" dirty="0"/>
              <a:t>The oldest (85+) and youngest (0-44) age groups more often had shorter pathways to treatment following referral than those age groups in between.</a:t>
            </a:r>
          </a:p>
          <a:p>
            <a:r>
              <a:rPr lang="en-GB" dirty="0">
                <a:solidFill>
                  <a:schemeClr val="tx1">
                    <a:lumMod val="75000"/>
                  </a:schemeClr>
                </a:solidFill>
                <a:latin typeface="Arial" panose="020B0604020202020204" pitchFamily="34" charset="0"/>
                <a:cs typeface="Arial" panose="020B0604020202020204" pitchFamily="34" charset="0"/>
              </a:rPr>
              <a:t>Note: unadjusted proportions do not take account of differences in case-mix (e.g. tumour site)</a:t>
            </a:r>
          </a:p>
          <a:p>
            <a:endParaRPr lang="en-GB" dirty="0"/>
          </a:p>
        </p:txBody>
      </p:sp>
      <p:pic>
        <p:nvPicPr>
          <p:cNvPr id="6" name="SGPlot2.png"/>
          <p:cNvPicPr>
            <a:picLocks noGrp="1" noChangeAspect="1"/>
          </p:cNvPicPr>
          <p:nvPr>
            <p:ph sz="quarter" idx="15"/>
          </p:nvPr>
        </p:nvPicPr>
        <p:blipFill rotWithShape="1">
          <a:blip r:embed="rId3"/>
          <a:stretch>
            <a:fillRect/>
          </a:stretch>
        </p:blipFill>
        <p:spPr>
          <a:xfrm>
            <a:off x="268301" y="908720"/>
            <a:ext cx="5743860" cy="5112568"/>
          </a:xfrm>
          <a:prstGeom prst="rect">
            <a:avLst/>
          </a:prstGeom>
        </p:spPr>
      </p:pic>
      <p:sp>
        <p:nvSpPr>
          <p:cNvPr id="7" name="TextBox 6">
            <a:extLst>
              <a:ext uri="{FF2B5EF4-FFF2-40B4-BE49-F238E27FC236}">
                <a16:creationId xmlns:a16="http://schemas.microsoft.com/office/drawing/2014/main" xmlns="" id="{2E489EF1-0DEF-448D-A4BB-0D09BFBDCFDD}"/>
              </a:ext>
            </a:extLst>
          </p:cNvPr>
          <p:cNvSpPr txBox="1"/>
          <p:nvPr/>
        </p:nvSpPr>
        <p:spPr>
          <a:xfrm>
            <a:off x="106376" y="6446439"/>
            <a:ext cx="8784976" cy="369332"/>
          </a:xfrm>
          <a:prstGeom prst="rect">
            <a:avLst/>
          </a:prstGeom>
          <a:noFill/>
        </p:spPr>
        <p:txBody>
          <a:bodyPr wrap="square" rtlCol="0">
            <a:spAutoFit/>
          </a:bodyPr>
          <a:lstStyle/>
          <a:p>
            <a:r>
              <a:rPr lang="en-GB" sz="900" dirty="0"/>
              <a:t>Data for this analysis is based on patient-level information collected by the NHS, as part of the care and support of cancer patients. The data is collated, maintained and quality assured by the National Cancer Registration and Analysis Service, which is part of Public Health England (PHE). </a:t>
            </a:r>
            <a:r>
              <a:rPr lang="en-GB" sz="900" u="sng" dirty="0">
                <a:hlinkClick r:id="rId4"/>
              </a:rPr>
              <a:t>http://ncin.org.uk/local_cancer_intelligence/tcst</a:t>
            </a:r>
            <a:endParaRPr lang="en-GB" sz="900" dirty="0"/>
          </a:p>
        </p:txBody>
      </p:sp>
      <p:sp>
        <p:nvSpPr>
          <p:cNvPr id="3" name="Slide Number Placeholder 2">
            <a:extLst>
              <a:ext uri="{FF2B5EF4-FFF2-40B4-BE49-F238E27FC236}">
                <a16:creationId xmlns:a16="http://schemas.microsoft.com/office/drawing/2014/main" xmlns="" id="{D1824105-3BFD-4DE0-9195-15BAEDF8760E}"/>
              </a:ext>
            </a:extLst>
          </p:cNvPr>
          <p:cNvSpPr>
            <a:spLocks noGrp="1"/>
          </p:cNvSpPr>
          <p:nvPr>
            <p:ph type="sldNum" sz="quarter" idx="14"/>
          </p:nvPr>
        </p:nvSpPr>
        <p:spPr/>
        <p:txBody>
          <a:bodyPr/>
          <a:lstStyle/>
          <a:p>
            <a:fld id="{78F6CD47-2341-49EF-ACCB-C497AF608B5B}" type="slidenum">
              <a:rPr lang="en-GB" smtClean="0"/>
              <a:t>24</a:t>
            </a:fld>
            <a:endParaRPr lang="en-GB"/>
          </a:p>
        </p:txBody>
      </p:sp>
    </p:spTree>
    <p:extLst>
      <p:ext uri="{BB962C8B-B14F-4D97-AF65-F5344CB8AC3E}">
        <p14:creationId xmlns:p14="http://schemas.microsoft.com/office/powerpoint/2010/main" val="436644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Cancer waits NCL 62 day waits by sex</a:t>
            </a:r>
          </a:p>
        </p:txBody>
      </p:sp>
      <p:sp>
        <p:nvSpPr>
          <p:cNvPr id="7" name="Content Placeholder 6"/>
          <p:cNvSpPr>
            <a:spLocks noGrp="1"/>
          </p:cNvSpPr>
          <p:nvPr>
            <p:ph sz="quarter" idx="15"/>
          </p:nvPr>
        </p:nvSpPr>
        <p:spPr>
          <a:xfrm>
            <a:off x="250825" y="889459"/>
            <a:ext cx="2736999" cy="5491869"/>
          </a:xfrm>
        </p:spPr>
        <p:txBody>
          <a:bodyPr>
            <a:normAutofit fontScale="92500" lnSpcReduction="10000"/>
          </a:bodyPr>
          <a:lstStyle/>
          <a:p>
            <a:r>
              <a:rPr lang="en-GB" dirty="0"/>
              <a:t>Between 2014-2017 in NCL:</a:t>
            </a:r>
          </a:p>
          <a:p>
            <a:r>
              <a:rPr lang="en-GB" dirty="0"/>
              <a:t>Men on an urgent referral for suspected cancer were more likely to have longer pathways to treatment than women (figure)</a:t>
            </a:r>
          </a:p>
          <a:p>
            <a:r>
              <a:rPr lang="en-GB" dirty="0"/>
              <a:t>Those with no recorded ethnicity were most likely to have shorter pathways to treatment in NCL, followed by those of white ethnicity. </a:t>
            </a:r>
          </a:p>
          <a:p>
            <a:r>
              <a:rPr lang="en-GB" dirty="0">
                <a:solidFill>
                  <a:srgbClr val="3F3F3F"/>
                </a:solidFill>
              </a:rPr>
              <a:t>There were no significant differences in waiting time to treatment by deprivation in NEL</a:t>
            </a:r>
          </a:p>
          <a:p>
            <a:r>
              <a:rPr lang="en-GB" dirty="0">
                <a:solidFill>
                  <a:schemeClr val="tx1">
                    <a:lumMod val="75000"/>
                  </a:schemeClr>
                </a:solidFill>
                <a:latin typeface="Arial" panose="020B0604020202020204" pitchFamily="34" charset="0"/>
                <a:cs typeface="Arial" panose="020B0604020202020204" pitchFamily="34" charset="0"/>
              </a:rPr>
              <a:t>Note: unadjusted proportions do not take account of differences in case-mix (e.g. tumour site)</a:t>
            </a:r>
          </a:p>
          <a:p>
            <a:endParaRPr lang="en-GB" dirty="0">
              <a:solidFill>
                <a:srgbClr val="3F3F3F"/>
              </a:solidFill>
            </a:endParaRPr>
          </a:p>
          <a:p>
            <a:endParaRPr lang="en-GB" dirty="0"/>
          </a:p>
        </p:txBody>
      </p:sp>
      <p:pic>
        <p:nvPicPr>
          <p:cNvPr id="8" name="SGPlot.png"/>
          <p:cNvPicPr>
            <a:picLocks noGrp="1" noChangeAspect="1"/>
          </p:cNvPicPr>
          <p:nvPr>
            <p:ph sz="quarter" idx="16"/>
          </p:nvPr>
        </p:nvPicPr>
        <p:blipFill rotWithShape="1">
          <a:blip r:embed="rId3"/>
          <a:stretch>
            <a:fillRect/>
          </a:stretch>
        </p:blipFill>
        <p:spPr>
          <a:xfrm>
            <a:off x="3059832" y="836712"/>
            <a:ext cx="5833343" cy="5184576"/>
          </a:xfrm>
          <a:prstGeom prst="rect">
            <a:avLst/>
          </a:prstGeom>
        </p:spPr>
      </p:pic>
      <p:sp>
        <p:nvSpPr>
          <p:cNvPr id="5" name="TextBox 4">
            <a:extLst>
              <a:ext uri="{FF2B5EF4-FFF2-40B4-BE49-F238E27FC236}">
                <a16:creationId xmlns:a16="http://schemas.microsoft.com/office/drawing/2014/main" xmlns="" id="{AF498011-825F-403A-93C3-0D0268097F50}"/>
              </a:ext>
            </a:extLst>
          </p:cNvPr>
          <p:cNvSpPr txBox="1"/>
          <p:nvPr/>
        </p:nvSpPr>
        <p:spPr>
          <a:xfrm>
            <a:off x="106376" y="6446439"/>
            <a:ext cx="8784976" cy="369332"/>
          </a:xfrm>
          <a:prstGeom prst="rect">
            <a:avLst/>
          </a:prstGeom>
          <a:noFill/>
        </p:spPr>
        <p:txBody>
          <a:bodyPr wrap="square" rtlCol="0">
            <a:spAutoFit/>
          </a:bodyPr>
          <a:lstStyle/>
          <a:p>
            <a:r>
              <a:rPr lang="en-GB" sz="900" dirty="0"/>
              <a:t>Data for this analysis is based on patient-level information collected by the NHS, as part of the care and support of cancer patients. The data is collated, maintained and quality assured by the National Cancer Registration and Analysis Service, which is part of Public Health England (PHE). </a:t>
            </a:r>
            <a:r>
              <a:rPr lang="en-GB" sz="900" u="sng" dirty="0">
                <a:hlinkClick r:id="rId4"/>
              </a:rPr>
              <a:t>http://ncin.org.uk/local_cancer_intelligence/tcst</a:t>
            </a:r>
            <a:endParaRPr lang="en-GB" sz="900" dirty="0"/>
          </a:p>
        </p:txBody>
      </p:sp>
      <p:sp>
        <p:nvSpPr>
          <p:cNvPr id="3" name="Slide Number Placeholder 2">
            <a:extLst>
              <a:ext uri="{FF2B5EF4-FFF2-40B4-BE49-F238E27FC236}">
                <a16:creationId xmlns:a16="http://schemas.microsoft.com/office/drawing/2014/main" xmlns="" id="{666E2424-019D-497C-9CDE-DE4C2BDBE474}"/>
              </a:ext>
            </a:extLst>
          </p:cNvPr>
          <p:cNvSpPr>
            <a:spLocks noGrp="1"/>
          </p:cNvSpPr>
          <p:nvPr>
            <p:ph type="sldNum" sz="quarter" idx="14"/>
          </p:nvPr>
        </p:nvSpPr>
        <p:spPr/>
        <p:txBody>
          <a:bodyPr/>
          <a:lstStyle/>
          <a:p>
            <a:fld id="{78F6CD47-2341-49EF-ACCB-C497AF608B5B}" type="slidenum">
              <a:rPr lang="en-GB" smtClean="0"/>
              <a:t>25</a:t>
            </a:fld>
            <a:endParaRPr lang="en-GB"/>
          </a:p>
        </p:txBody>
      </p:sp>
    </p:spTree>
    <p:extLst>
      <p:ext uri="{BB962C8B-B14F-4D97-AF65-F5344CB8AC3E}">
        <p14:creationId xmlns:p14="http://schemas.microsoft.com/office/powerpoint/2010/main" val="2047040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 cancer treatment NCL</a:t>
            </a:r>
          </a:p>
        </p:txBody>
      </p:sp>
      <p:sp>
        <p:nvSpPr>
          <p:cNvPr id="3" name="Content Placeholder 2"/>
          <p:cNvSpPr>
            <a:spLocks noGrp="1"/>
          </p:cNvSpPr>
          <p:nvPr>
            <p:ph sz="quarter" idx="15"/>
          </p:nvPr>
        </p:nvSpPr>
        <p:spPr>
          <a:xfrm>
            <a:off x="250825" y="1341439"/>
            <a:ext cx="8642350" cy="2159570"/>
          </a:xfrm>
          <a:solidFill>
            <a:schemeClr val="accent1">
              <a:lumMod val="20000"/>
              <a:lumOff val="80000"/>
            </a:schemeClr>
          </a:solidFill>
        </p:spPr>
        <p:txBody>
          <a:bodyPr>
            <a:normAutofit lnSpcReduction="10000"/>
          </a:bodyPr>
          <a:lstStyle/>
          <a:p>
            <a:pPr marL="285750" indent="-285750">
              <a:buFont typeface="Arial" pitchFamily="34" charset="0"/>
              <a:buChar char="•"/>
            </a:pPr>
            <a:r>
              <a:rPr lang="en-GB" dirty="0"/>
              <a:t>The NABCOP breast audit data show that the use of breast conserving surgery in older women in NCL was highest in North Middlesex and lowest at UCL</a:t>
            </a:r>
          </a:p>
          <a:p>
            <a:pPr marL="285750" indent="-285750">
              <a:buFont typeface="Arial" pitchFamily="34" charset="0"/>
              <a:buChar char="•"/>
            </a:pPr>
            <a:r>
              <a:rPr lang="en-GB" dirty="0"/>
              <a:t>The data also showed that having a clinical nurse specialist (CNS) varies across the trusts in NENCL – this was consistently lowest for Royal Free for women 50-69 years (65% had a CNS) and 70+ years (47% had a CNS)</a:t>
            </a:r>
          </a:p>
          <a:p>
            <a:pPr marL="285750" indent="-285750">
              <a:buFont typeface="Arial" pitchFamily="34" charset="0"/>
              <a:buChar char="•"/>
            </a:pPr>
            <a:r>
              <a:rPr lang="en-GB" dirty="0"/>
              <a:t>Women diagnosed with cancer on an urgent referral (62 day) pathway are more likely to have fewer days from referral to treatment than men </a:t>
            </a:r>
          </a:p>
        </p:txBody>
      </p:sp>
      <p:sp>
        <p:nvSpPr>
          <p:cNvPr id="4" name="Slide Number Placeholder 3">
            <a:extLst>
              <a:ext uri="{FF2B5EF4-FFF2-40B4-BE49-F238E27FC236}">
                <a16:creationId xmlns:a16="http://schemas.microsoft.com/office/drawing/2014/main" xmlns="" id="{D336C6F8-3A82-4A65-9525-E1EFC14720D1}"/>
              </a:ext>
            </a:extLst>
          </p:cNvPr>
          <p:cNvSpPr>
            <a:spLocks noGrp="1"/>
          </p:cNvSpPr>
          <p:nvPr>
            <p:ph type="sldNum" sz="quarter" idx="14"/>
          </p:nvPr>
        </p:nvSpPr>
        <p:spPr/>
        <p:txBody>
          <a:bodyPr/>
          <a:lstStyle/>
          <a:p>
            <a:fld id="{78F6CD47-2341-49EF-ACCB-C497AF608B5B}" type="slidenum">
              <a:rPr lang="en-GB" smtClean="0"/>
              <a:t>26</a:t>
            </a:fld>
            <a:endParaRPr lang="en-GB"/>
          </a:p>
        </p:txBody>
      </p:sp>
    </p:spTree>
    <p:extLst>
      <p:ext uri="{BB962C8B-B14F-4D97-AF65-F5344CB8AC3E}">
        <p14:creationId xmlns:p14="http://schemas.microsoft.com/office/powerpoint/2010/main" val="3406959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340768"/>
            <a:ext cx="6985000" cy="1512168"/>
          </a:xfrm>
        </p:spPr>
        <p:txBody>
          <a:bodyPr/>
          <a:lstStyle/>
          <a:p>
            <a:r>
              <a:rPr lang="en-GB" dirty="0"/>
              <a:t>Personalised care for cancer NCL</a:t>
            </a:r>
          </a:p>
        </p:txBody>
      </p:sp>
      <p:sp>
        <p:nvSpPr>
          <p:cNvPr id="3" name="Slide Number Placeholder 2">
            <a:extLst>
              <a:ext uri="{FF2B5EF4-FFF2-40B4-BE49-F238E27FC236}">
                <a16:creationId xmlns:a16="http://schemas.microsoft.com/office/drawing/2014/main" xmlns="" id="{38D114EA-FEB9-4A53-A80E-DECF2CA1BBC5}"/>
              </a:ext>
            </a:extLst>
          </p:cNvPr>
          <p:cNvSpPr>
            <a:spLocks noGrp="1"/>
          </p:cNvSpPr>
          <p:nvPr>
            <p:ph type="sldNum" sz="quarter" idx="11"/>
          </p:nvPr>
        </p:nvSpPr>
        <p:spPr/>
        <p:txBody>
          <a:bodyPr/>
          <a:lstStyle/>
          <a:p>
            <a:fld id="{78F6CD47-2341-49EF-ACCB-C497AF608B5B}" type="slidenum">
              <a:rPr lang="en-GB" smtClean="0"/>
              <a:t>27</a:t>
            </a:fld>
            <a:endParaRPr lang="en-GB"/>
          </a:p>
        </p:txBody>
      </p:sp>
    </p:spTree>
    <p:extLst>
      <p:ext uri="{BB962C8B-B14F-4D97-AF65-F5344CB8AC3E}">
        <p14:creationId xmlns:p14="http://schemas.microsoft.com/office/powerpoint/2010/main" val="3198087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Personalised care – comorbidities NCL</a:t>
            </a:r>
          </a:p>
        </p:txBody>
      </p:sp>
      <p:sp>
        <p:nvSpPr>
          <p:cNvPr id="4" name="Text Placeholder 3"/>
          <p:cNvSpPr>
            <a:spLocks noGrp="1"/>
          </p:cNvSpPr>
          <p:nvPr>
            <p:ph type="body" sz="quarter" idx="12"/>
          </p:nvPr>
        </p:nvSpPr>
        <p:spPr>
          <a:xfrm>
            <a:off x="186953" y="764704"/>
            <a:ext cx="8706222" cy="1584176"/>
          </a:xfrm>
        </p:spPr>
        <p:txBody>
          <a:bodyPr>
            <a:normAutofit fontScale="47500" lnSpcReduction="20000"/>
          </a:bodyPr>
          <a:lstStyle/>
          <a:p>
            <a:r>
              <a:rPr lang="en-GB" sz="2500" dirty="0"/>
              <a:t>Measuring comorbidity is a good way to understand the complexity of medical needs faced by cancer patients.  The </a:t>
            </a:r>
            <a:r>
              <a:rPr lang="en-GB" sz="2500" dirty="0" err="1"/>
              <a:t>Charlson</a:t>
            </a:r>
            <a:r>
              <a:rPr lang="en-GB" sz="2500" dirty="0"/>
              <a:t> score indicates a burden of comorbidity (combining number of conditions, risk of mortality and/or resource use) where patients with no comorbidities have a zero score and an increasing burden of comorbidity is represented by a higher score. A study of prevalent cases in London &amp; W Essex from 2007-14 showed little differences in comorbidity between different STPs.</a:t>
            </a:r>
          </a:p>
          <a:p>
            <a:r>
              <a:rPr lang="en-GB" sz="2500" dirty="0"/>
              <a:t>Across London there is increased comorbidity with increasing age; 6% of under 60s compared to 25% of over 80s; 12% of cancer patients overall have comorbidity. </a:t>
            </a:r>
          </a:p>
          <a:p>
            <a:r>
              <a:rPr lang="en-GB" sz="2500" dirty="0"/>
              <a:t>The % of patients with comorbidities also increases with increasing deprivation. The highest % with a comorbidity score &gt;0 occurs in the most deprived groups in </a:t>
            </a:r>
            <a:r>
              <a:rPr lang="en-GB" sz="2500" b="1" dirty="0"/>
              <a:t>Barnet and Enfield</a:t>
            </a:r>
            <a:r>
              <a:rPr lang="en-GB" sz="2500" dirty="0"/>
              <a:t>. </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2729286787"/>
              </p:ext>
            </p:extLst>
          </p:nvPr>
        </p:nvGraphicFramePr>
        <p:xfrm>
          <a:off x="323528" y="2303487"/>
          <a:ext cx="8706222" cy="429386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xmlns="" id="{6D041925-1A02-4142-95A3-D2EF78A334F2}"/>
              </a:ext>
            </a:extLst>
          </p:cNvPr>
          <p:cNvSpPr/>
          <p:nvPr/>
        </p:nvSpPr>
        <p:spPr>
          <a:xfrm>
            <a:off x="107504" y="6582544"/>
            <a:ext cx="6743750" cy="230832"/>
          </a:xfrm>
          <a:prstGeom prst="rect">
            <a:avLst/>
          </a:prstGeom>
        </p:spPr>
        <p:txBody>
          <a:bodyPr wrap="square">
            <a:spAutoFit/>
          </a:bodyPr>
          <a:lstStyle/>
          <a:p>
            <a:r>
              <a:rPr lang="en-GB" sz="900" dirty="0"/>
              <a:t>Comorbidity at diagnosis for those living with cancer in London: </a:t>
            </a:r>
            <a:r>
              <a:rPr lang="en-GB" sz="900" dirty="0">
                <a:hlinkClick r:id="rId3"/>
              </a:rPr>
              <a:t>http://ncin.org.uk/local_cancer_intelligence/tcst</a:t>
            </a:r>
            <a:endParaRPr lang="en-GB" sz="900" dirty="0"/>
          </a:p>
        </p:txBody>
      </p:sp>
      <p:sp>
        <p:nvSpPr>
          <p:cNvPr id="5" name="Slide Number Placeholder 4">
            <a:extLst>
              <a:ext uri="{FF2B5EF4-FFF2-40B4-BE49-F238E27FC236}">
                <a16:creationId xmlns:a16="http://schemas.microsoft.com/office/drawing/2014/main" xmlns="" id="{4C241047-E451-4B20-BD0B-5BF842825321}"/>
              </a:ext>
            </a:extLst>
          </p:cNvPr>
          <p:cNvSpPr>
            <a:spLocks noGrp="1"/>
          </p:cNvSpPr>
          <p:nvPr>
            <p:ph type="sldNum" sz="quarter" idx="14"/>
          </p:nvPr>
        </p:nvSpPr>
        <p:spPr/>
        <p:txBody>
          <a:bodyPr/>
          <a:lstStyle/>
          <a:p>
            <a:fld id="{8FC524A1-7B6A-464D-B8BC-8FE2E057339E}" type="slidenum">
              <a:rPr lang="en-GB" smtClean="0"/>
              <a:pPr/>
              <a:t>28</a:t>
            </a:fld>
            <a:endParaRPr lang="en-GB" dirty="0"/>
          </a:p>
        </p:txBody>
      </p:sp>
    </p:spTree>
    <p:extLst>
      <p:ext uri="{BB962C8B-B14F-4D97-AF65-F5344CB8AC3E}">
        <p14:creationId xmlns:p14="http://schemas.microsoft.com/office/powerpoint/2010/main" val="2507792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070350595"/>
              </p:ext>
            </p:extLst>
          </p:nvPr>
        </p:nvGraphicFramePr>
        <p:xfrm>
          <a:off x="539552" y="2636639"/>
          <a:ext cx="8208912"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50825" y="188913"/>
            <a:ext cx="8642350" cy="647799"/>
          </a:xfrm>
        </p:spPr>
        <p:txBody>
          <a:bodyPr/>
          <a:lstStyle/>
          <a:p>
            <a:r>
              <a:rPr lang="en-GB" sz="2000" dirty="0"/>
              <a:t>Personalised care – household bills arrears GLA data 2018-19</a:t>
            </a:r>
          </a:p>
        </p:txBody>
      </p:sp>
      <p:sp>
        <p:nvSpPr>
          <p:cNvPr id="3" name="Content Placeholder 2"/>
          <p:cNvSpPr>
            <a:spLocks noGrp="1"/>
          </p:cNvSpPr>
          <p:nvPr>
            <p:ph sz="quarter" idx="15"/>
          </p:nvPr>
        </p:nvSpPr>
        <p:spPr>
          <a:xfrm>
            <a:off x="250824" y="980728"/>
            <a:ext cx="8642350" cy="1583507"/>
          </a:xfrm>
        </p:spPr>
        <p:txBody>
          <a:bodyPr>
            <a:normAutofit fontScale="85000" lnSpcReduction="10000"/>
          </a:bodyPr>
          <a:lstStyle/>
          <a:p>
            <a:pPr marL="0" indent="0">
              <a:buNone/>
            </a:pPr>
            <a:r>
              <a:rPr lang="en-GB" dirty="0"/>
              <a:t>Recent data from the GLA survey highlight the London assembly areas with highest levels of people living with household bills arrears.  </a:t>
            </a:r>
          </a:p>
          <a:p>
            <a:pPr marL="0" indent="0">
              <a:buNone/>
            </a:pPr>
            <a:r>
              <a:rPr lang="en-GB" dirty="0"/>
              <a:t>For  STPs, this might help target support services, and should prompt hospital services to think about debt with patients in particular areas.</a:t>
            </a:r>
          </a:p>
          <a:p>
            <a:r>
              <a:rPr lang="en-GB" dirty="0"/>
              <a:t>For NCL we would focus on </a:t>
            </a:r>
            <a:r>
              <a:rPr lang="en-GB" b="1" dirty="0"/>
              <a:t>Enfield and Haringey</a:t>
            </a:r>
            <a:r>
              <a:rPr lang="en-GB" dirty="0"/>
              <a:t>, where 9% of people have household bills arrears</a:t>
            </a:r>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xmlns="" id="{1CA4A66A-9CDD-402C-B4EB-E5DDAF54F896}"/>
              </a:ext>
            </a:extLst>
          </p:cNvPr>
          <p:cNvSpPr>
            <a:spLocks noGrp="1"/>
          </p:cNvSpPr>
          <p:nvPr>
            <p:ph type="sldNum" sz="quarter" idx="14"/>
          </p:nvPr>
        </p:nvSpPr>
        <p:spPr/>
        <p:txBody>
          <a:bodyPr/>
          <a:lstStyle/>
          <a:p>
            <a:fld id="{8FC524A1-7B6A-464D-B8BC-8FE2E057339E}" type="slidenum">
              <a:rPr lang="en-GB" smtClean="0"/>
              <a:pPr/>
              <a:t>29</a:t>
            </a:fld>
            <a:endParaRPr lang="en-GB" dirty="0"/>
          </a:p>
        </p:txBody>
      </p:sp>
    </p:spTree>
    <p:extLst>
      <p:ext uri="{BB962C8B-B14F-4D97-AF65-F5344CB8AC3E}">
        <p14:creationId xmlns:p14="http://schemas.microsoft.com/office/powerpoint/2010/main" val="143759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Picture of NC London</a:t>
            </a:r>
          </a:p>
        </p:txBody>
      </p:sp>
      <p:sp>
        <p:nvSpPr>
          <p:cNvPr id="3" name="Content Placeholder 2"/>
          <p:cNvSpPr>
            <a:spLocks noGrp="1"/>
          </p:cNvSpPr>
          <p:nvPr>
            <p:ph sz="quarter" idx="15"/>
          </p:nvPr>
        </p:nvSpPr>
        <p:spPr>
          <a:xfrm>
            <a:off x="250825" y="836712"/>
            <a:ext cx="4321175" cy="5760640"/>
          </a:xfrm>
          <a:solidFill>
            <a:schemeClr val="accent6">
              <a:lumMod val="40000"/>
              <a:lumOff val="60000"/>
            </a:schemeClr>
          </a:solidFill>
        </p:spPr>
        <p:txBody>
          <a:bodyPr>
            <a:noAutofit/>
          </a:bodyPr>
          <a:lstStyle/>
          <a:p>
            <a:r>
              <a:rPr lang="en-GB" sz="1200" dirty="0"/>
              <a:t>1.44m people</a:t>
            </a:r>
          </a:p>
          <a:p>
            <a:r>
              <a:rPr lang="en-GB" sz="1200" b="1" dirty="0"/>
              <a:t>Levels of ethnic diversity vary across NCL</a:t>
            </a:r>
            <a:r>
              <a:rPr lang="en-GB" sz="1200" dirty="0"/>
              <a:t>, ranging from 32% of people in Islington from a Black and Minority Ethnic (BME) group to 42% in Enfield. The largest BME communities in NCL are Turkish, Irish, Polish and Asian (Indian and Bangladeshi) people. ‘Overall, around a quarter of people in NCL do not have English as their main language.’</a:t>
            </a:r>
          </a:p>
          <a:p>
            <a:r>
              <a:rPr lang="en-GB" sz="1200" b="1" dirty="0"/>
              <a:t>Areas of significant deprivation </a:t>
            </a:r>
            <a:r>
              <a:rPr lang="en-GB" sz="1200" dirty="0"/>
              <a:t>– 3/5 boroughs –Islington Haringey and Enfield rank amongst the 20% most deprived local authority areas in the country. There is a wide spread of deprivation across NCL, but people tend to be younger and more deprived in the east and south.’</a:t>
            </a:r>
          </a:p>
          <a:p>
            <a:r>
              <a:rPr lang="en-GB" sz="1200" dirty="0"/>
              <a:t>There are stark </a:t>
            </a:r>
            <a:r>
              <a:rPr lang="en-GB" sz="1200" b="1" dirty="0"/>
              <a:t>inequalities in life expectancy</a:t>
            </a:r>
            <a:r>
              <a:rPr lang="en-GB" sz="1200" dirty="0"/>
              <a:t>; for example, men in the most deprived areas of Camden live on average 10 years fewer than those in the least deprived areas</a:t>
            </a:r>
          </a:p>
          <a:p>
            <a:r>
              <a:rPr lang="en-GB" sz="1200" b="1" dirty="0"/>
              <a:t>One prison </a:t>
            </a:r>
            <a:r>
              <a:rPr lang="en-GB" sz="1200" dirty="0"/>
              <a:t>– HMP Pentonville (Local prison holding 1256 men) in Islington</a:t>
            </a:r>
          </a:p>
          <a:p>
            <a:r>
              <a:rPr lang="en-GB" sz="1200" b="1" dirty="0"/>
              <a:t>Drugs and alcohol </a:t>
            </a:r>
            <a:r>
              <a:rPr lang="en-GB" sz="1200" dirty="0"/>
              <a:t>– opiate and crack users estimated at  9798 in NCL using 2016-17 data (highest number in Islington with  n= 2308 people)</a:t>
            </a:r>
          </a:p>
          <a:p>
            <a:r>
              <a:rPr lang="en-GB" sz="1200" b="1" dirty="0"/>
              <a:t>People with SMI </a:t>
            </a:r>
            <a:r>
              <a:rPr lang="en-GB" sz="1200" dirty="0"/>
              <a:t>– There are an estimated 21,000 people in NCL with severe mental illness</a:t>
            </a:r>
          </a:p>
          <a:p>
            <a:r>
              <a:rPr lang="en-GB" sz="1200" b="1" dirty="0"/>
              <a:t>Street homeless persons </a:t>
            </a:r>
            <a:r>
              <a:rPr lang="en-GB" sz="1200" dirty="0"/>
              <a:t>on CHAIN count n=1238 in NCL with highest number in Camden by far at n=702 (people seen living rough in boroughs, in the year)</a:t>
            </a:r>
          </a:p>
          <a:p>
            <a:endParaRPr lang="en-GB" sz="1200" dirty="0"/>
          </a:p>
          <a:p>
            <a:pPr marL="0" indent="0">
              <a:buNone/>
            </a:pPr>
            <a:endParaRPr lang="en-GB" sz="1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290" y="1232756"/>
            <a:ext cx="4221885" cy="343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68353" y="4785526"/>
            <a:ext cx="4365901" cy="600164"/>
          </a:xfrm>
          <a:prstGeom prst="rect">
            <a:avLst/>
          </a:prstGeom>
          <a:noFill/>
        </p:spPr>
        <p:txBody>
          <a:bodyPr wrap="square" rtlCol="0">
            <a:spAutoFit/>
          </a:bodyPr>
          <a:lstStyle/>
          <a:p>
            <a:r>
              <a:rPr lang="en-GB" sz="1100" dirty="0"/>
              <a:t>© Crown copyright and database rights 201 Ordnance Survey 100016969</a:t>
            </a:r>
          </a:p>
          <a:p>
            <a:r>
              <a:rPr lang="en-GB" sz="1100" dirty="0"/>
              <a:t>Source: SHAPE </a:t>
            </a:r>
            <a:r>
              <a:rPr lang="en-GB" sz="1100" u="sng" dirty="0">
                <a:hlinkClick r:id="rId4"/>
              </a:rPr>
              <a:t>https://shapeatlas.net/place/</a:t>
            </a:r>
            <a:endParaRPr lang="en-GB" sz="1100" dirty="0"/>
          </a:p>
        </p:txBody>
      </p:sp>
      <p:sp>
        <p:nvSpPr>
          <p:cNvPr id="6" name="Slide Number Placeholder 5">
            <a:extLst>
              <a:ext uri="{FF2B5EF4-FFF2-40B4-BE49-F238E27FC236}">
                <a16:creationId xmlns:a16="http://schemas.microsoft.com/office/drawing/2014/main" xmlns="" id="{8EA7A81C-FA92-4B52-BE14-D46C36BAE490}"/>
              </a:ext>
            </a:extLst>
          </p:cNvPr>
          <p:cNvSpPr>
            <a:spLocks noGrp="1"/>
          </p:cNvSpPr>
          <p:nvPr>
            <p:ph type="sldNum" sz="quarter" idx="14"/>
          </p:nvPr>
        </p:nvSpPr>
        <p:spPr/>
        <p:txBody>
          <a:bodyPr/>
          <a:lstStyle/>
          <a:p>
            <a:fld id="{78F6CD47-2341-49EF-ACCB-C497AF608B5B}" type="slidenum">
              <a:rPr lang="en-GB" smtClean="0"/>
              <a:t>3</a:t>
            </a:fld>
            <a:endParaRPr lang="en-GB"/>
          </a:p>
        </p:txBody>
      </p:sp>
      <p:pic>
        <p:nvPicPr>
          <p:cNvPr id="7" name="Picture 6">
            <a:extLst>
              <a:ext uri="{FF2B5EF4-FFF2-40B4-BE49-F238E27FC236}">
                <a16:creationId xmlns:a16="http://schemas.microsoft.com/office/drawing/2014/main" xmlns="" id="{C46D8BD4-A0C5-4CD5-BB8E-7578041532C1}"/>
              </a:ext>
            </a:extLst>
          </p:cNvPr>
          <p:cNvPicPr>
            <a:picLocks noChangeAspect="1"/>
          </p:cNvPicPr>
          <p:nvPr/>
        </p:nvPicPr>
        <p:blipFill>
          <a:blip r:embed="rId5"/>
          <a:stretch>
            <a:fillRect/>
          </a:stretch>
        </p:blipFill>
        <p:spPr>
          <a:xfrm>
            <a:off x="7082730" y="5688012"/>
            <a:ext cx="1809750" cy="981075"/>
          </a:xfrm>
          <a:prstGeom prst="rect">
            <a:avLst/>
          </a:prstGeom>
        </p:spPr>
      </p:pic>
    </p:spTree>
    <p:extLst>
      <p:ext uri="{BB962C8B-B14F-4D97-AF65-F5344CB8AC3E}">
        <p14:creationId xmlns:p14="http://schemas.microsoft.com/office/powerpoint/2010/main" val="4125723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Personalised care – psycho-oncology NCL </a:t>
            </a:r>
          </a:p>
        </p:txBody>
      </p:sp>
      <p:sp>
        <p:nvSpPr>
          <p:cNvPr id="3" name="Content Placeholder 2"/>
          <p:cNvSpPr>
            <a:spLocks noGrp="1"/>
          </p:cNvSpPr>
          <p:nvPr>
            <p:ph sz="quarter" idx="15"/>
          </p:nvPr>
        </p:nvSpPr>
        <p:spPr>
          <a:xfrm>
            <a:off x="250825" y="1124744"/>
            <a:ext cx="8642350" cy="4967287"/>
          </a:xfrm>
        </p:spPr>
        <p:txBody>
          <a:bodyPr>
            <a:normAutofit/>
          </a:bodyPr>
          <a:lstStyle/>
          <a:p>
            <a:r>
              <a:rPr lang="en-GB" dirty="0"/>
              <a:t>Psycho-oncology is a ‘multi-disciplinary speciality focusing on the psychological and mental health care of people affected by cancer, carers and families, contributing through direct and indirect care to improving clinical outcomes, patient experience and quality of life’ (The Psychological impact of cancer:  commissioning recommendations, pathway and service specifications on psychosocial support for adults affected by cancer.  TCST May 2018)</a:t>
            </a:r>
          </a:p>
          <a:p>
            <a:r>
              <a:rPr lang="en-GB" dirty="0"/>
              <a:t>There is access to Psychological support for cancer patients at each of London’s acute trusts in NCL.</a:t>
            </a:r>
            <a:endParaRPr lang="en-GB" i="1" dirty="0"/>
          </a:p>
          <a:p>
            <a:endParaRPr lang="en-GB" dirty="0"/>
          </a:p>
        </p:txBody>
      </p:sp>
      <p:sp>
        <p:nvSpPr>
          <p:cNvPr id="4" name="Slide Number Placeholder 3">
            <a:extLst>
              <a:ext uri="{FF2B5EF4-FFF2-40B4-BE49-F238E27FC236}">
                <a16:creationId xmlns:a16="http://schemas.microsoft.com/office/drawing/2014/main" xmlns="" id="{91219EEB-1720-4DDA-BECF-543959DEEA4F}"/>
              </a:ext>
            </a:extLst>
          </p:cNvPr>
          <p:cNvSpPr>
            <a:spLocks noGrp="1"/>
          </p:cNvSpPr>
          <p:nvPr>
            <p:ph type="sldNum" sz="quarter" idx="14"/>
          </p:nvPr>
        </p:nvSpPr>
        <p:spPr/>
        <p:txBody>
          <a:bodyPr/>
          <a:lstStyle/>
          <a:p>
            <a:fld id="{8FC524A1-7B6A-464D-B8BC-8FE2E057339E}" type="slidenum">
              <a:rPr lang="en-GB" smtClean="0"/>
              <a:pPr/>
              <a:t>30</a:t>
            </a:fld>
            <a:endParaRPr lang="en-GB" dirty="0"/>
          </a:p>
        </p:txBody>
      </p:sp>
    </p:spTree>
    <p:extLst>
      <p:ext uri="{BB962C8B-B14F-4D97-AF65-F5344CB8AC3E}">
        <p14:creationId xmlns:p14="http://schemas.microsoft.com/office/powerpoint/2010/main" val="2360420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Personalised care – </a:t>
            </a:r>
            <a:r>
              <a:rPr lang="en-GB" dirty="0" err="1"/>
              <a:t>Lymphoedema</a:t>
            </a:r>
            <a:r>
              <a:rPr lang="en-GB" dirty="0"/>
              <a:t> services NCL</a:t>
            </a:r>
          </a:p>
        </p:txBody>
      </p:sp>
      <p:sp>
        <p:nvSpPr>
          <p:cNvPr id="3" name="Text Placeholder 2"/>
          <p:cNvSpPr>
            <a:spLocks noGrp="1"/>
          </p:cNvSpPr>
          <p:nvPr>
            <p:ph type="body" sz="quarter" idx="12"/>
          </p:nvPr>
        </p:nvSpPr>
        <p:spPr/>
        <p:txBody>
          <a:bodyPr>
            <a:normAutofit/>
          </a:bodyPr>
          <a:lstStyle/>
          <a:p>
            <a:r>
              <a:rPr lang="en-GB" sz="2000" dirty="0"/>
              <a:t>Service Mapping by TCST 2016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31</a:t>
            </a:fld>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746"/>
          <a:stretch/>
        </p:blipFill>
        <p:spPr bwMode="auto">
          <a:xfrm>
            <a:off x="250825" y="1377739"/>
            <a:ext cx="5617319" cy="467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12160" y="1435222"/>
            <a:ext cx="2904611" cy="3139321"/>
          </a:xfrm>
          <a:prstGeom prst="rect">
            <a:avLst/>
          </a:prstGeom>
        </p:spPr>
        <p:txBody>
          <a:bodyPr wrap="square">
            <a:spAutoFit/>
          </a:bodyPr>
          <a:lstStyle/>
          <a:p>
            <a:r>
              <a:rPr lang="en-GB" dirty="0"/>
              <a:t>Using estimates of 1.33 persons with Lymphoedema per 1000 population (cancer and non cance</a:t>
            </a:r>
            <a:r>
              <a:rPr lang="en-GB" dirty="0">
                <a:solidFill>
                  <a:schemeClr val="tx1">
                    <a:lumMod val="95000"/>
                    <a:lumOff val="5000"/>
                  </a:schemeClr>
                </a:solidFill>
              </a:rPr>
              <a:t>r) we would estimate that there are 1,915 people with lymphoedema in NCL</a:t>
            </a:r>
          </a:p>
          <a:p>
            <a:endParaRPr lang="en-GB" dirty="0"/>
          </a:p>
          <a:p>
            <a:r>
              <a:rPr lang="en-GB" dirty="0"/>
              <a:t>In NCL there are service</a:t>
            </a:r>
          </a:p>
          <a:p>
            <a:r>
              <a:rPr lang="en-GB" dirty="0"/>
              <a:t>gaps in </a:t>
            </a:r>
            <a:r>
              <a:rPr lang="en-GB" b="1" dirty="0"/>
              <a:t>Barnet</a:t>
            </a:r>
          </a:p>
        </p:txBody>
      </p:sp>
    </p:spTree>
    <p:extLst>
      <p:ext uri="{BB962C8B-B14F-4D97-AF65-F5344CB8AC3E}">
        <p14:creationId xmlns:p14="http://schemas.microsoft.com/office/powerpoint/2010/main" val="3626468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personalised care in NCL</a:t>
            </a:r>
          </a:p>
        </p:txBody>
      </p:sp>
      <p:sp>
        <p:nvSpPr>
          <p:cNvPr id="3" name="Content Placeholder 2"/>
          <p:cNvSpPr>
            <a:spLocks noGrp="1"/>
          </p:cNvSpPr>
          <p:nvPr>
            <p:ph sz="quarter" idx="15"/>
          </p:nvPr>
        </p:nvSpPr>
        <p:spPr>
          <a:xfrm>
            <a:off x="250825" y="1341438"/>
            <a:ext cx="8642350" cy="1799529"/>
          </a:xfrm>
          <a:solidFill>
            <a:schemeClr val="accent3">
              <a:lumMod val="40000"/>
              <a:lumOff val="60000"/>
            </a:schemeClr>
          </a:solidFill>
        </p:spPr>
        <p:txBody>
          <a:bodyPr>
            <a:normAutofit/>
          </a:bodyPr>
          <a:lstStyle/>
          <a:p>
            <a:pPr marL="285750" indent="-285750">
              <a:buFont typeface="Arial" pitchFamily="34" charset="0"/>
              <a:buChar char="•"/>
            </a:pPr>
            <a:r>
              <a:rPr lang="en-GB" dirty="0"/>
              <a:t>Comorbidity in cancer patients in NCL is highest in older people, and deprived groups in Barnet and Enfield</a:t>
            </a:r>
          </a:p>
          <a:p>
            <a:pPr marL="285750" indent="-285750">
              <a:buFont typeface="Arial" pitchFamily="34" charset="0"/>
              <a:buChar char="•"/>
            </a:pPr>
            <a:r>
              <a:rPr lang="en-GB" dirty="0"/>
              <a:t>Household bills arrears are high in Enfield and Haringey</a:t>
            </a:r>
          </a:p>
          <a:p>
            <a:pPr marL="285750" indent="-285750">
              <a:buFont typeface="Arial" pitchFamily="34" charset="0"/>
              <a:buChar char="•"/>
            </a:pPr>
            <a:r>
              <a:rPr lang="en-GB" dirty="0"/>
              <a:t>Lymphoedema services: there are service gaps in Barnet</a:t>
            </a:r>
          </a:p>
        </p:txBody>
      </p:sp>
      <p:sp>
        <p:nvSpPr>
          <p:cNvPr id="4" name="Slide Number Placeholder 3">
            <a:extLst>
              <a:ext uri="{FF2B5EF4-FFF2-40B4-BE49-F238E27FC236}">
                <a16:creationId xmlns:a16="http://schemas.microsoft.com/office/drawing/2014/main" xmlns="" id="{DD694974-5D78-417E-83D1-2896D3700D12}"/>
              </a:ext>
            </a:extLst>
          </p:cNvPr>
          <p:cNvSpPr>
            <a:spLocks noGrp="1"/>
          </p:cNvSpPr>
          <p:nvPr>
            <p:ph type="sldNum" sz="quarter" idx="14"/>
          </p:nvPr>
        </p:nvSpPr>
        <p:spPr/>
        <p:txBody>
          <a:bodyPr/>
          <a:lstStyle/>
          <a:p>
            <a:fld id="{8FC524A1-7B6A-464D-B8BC-8FE2E057339E}" type="slidenum">
              <a:rPr lang="en-GB" smtClean="0"/>
              <a:pPr/>
              <a:t>32</a:t>
            </a:fld>
            <a:endParaRPr lang="en-GB" dirty="0"/>
          </a:p>
        </p:txBody>
      </p:sp>
    </p:spTree>
    <p:extLst>
      <p:ext uri="{BB962C8B-B14F-4D97-AF65-F5344CB8AC3E}">
        <p14:creationId xmlns:p14="http://schemas.microsoft.com/office/powerpoint/2010/main" val="1609523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772816"/>
            <a:ext cx="8025664" cy="2232248"/>
          </a:xfrm>
        </p:spPr>
        <p:txBody>
          <a:bodyPr>
            <a:normAutofit fontScale="90000"/>
          </a:bodyPr>
          <a:lstStyle/>
          <a:p>
            <a:r>
              <a:rPr lang="en-GB" dirty="0"/>
              <a:t>All the work we do with our partners moves us closer towards our goal to make London the healthiest global city.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33</a:t>
            </a:fld>
            <a:endParaRPr lang="en-GB" dirty="0"/>
          </a:p>
        </p:txBody>
      </p:sp>
      <p:sp>
        <p:nvSpPr>
          <p:cNvPr id="7" name="Text Placeholder 6"/>
          <p:cNvSpPr>
            <a:spLocks noGrp="1"/>
          </p:cNvSpPr>
          <p:nvPr>
            <p:ph type="body" sz="quarter" idx="10"/>
          </p:nvPr>
        </p:nvSpPr>
        <p:spPr>
          <a:xfrm>
            <a:off x="467544" y="4437112"/>
            <a:ext cx="7128792" cy="1512168"/>
          </a:xfrm>
        </p:spPr>
        <p:txBody>
          <a:bodyPr/>
          <a:lstStyle/>
          <a:p>
            <a:pPr lvl="0"/>
            <a:r>
              <a:rPr lang="en-GB" b="1" dirty="0"/>
              <a:t>www.healthylondon.org</a:t>
            </a:r>
          </a:p>
          <a:p>
            <a:pPr lvl="0"/>
            <a:r>
              <a:rPr lang="en-GB" b="1" dirty="0"/>
              <a:t>england.healthylondon@nhs.net</a:t>
            </a:r>
          </a:p>
          <a:p>
            <a:pPr lvl="0"/>
            <a:r>
              <a:rPr lang="en-GB" b="1" dirty="0"/>
              <a:t>@</a:t>
            </a:r>
            <a:r>
              <a:rPr lang="en-GB" b="1" dirty="0" err="1"/>
              <a:t>healthyLDN</a:t>
            </a:r>
            <a:endParaRPr lang="en-GB" b="1" dirty="0"/>
          </a:p>
          <a:p>
            <a:endParaRPr lang="en-GB" dirty="0"/>
          </a:p>
        </p:txBody>
      </p:sp>
    </p:spTree>
    <p:extLst>
      <p:ext uri="{BB962C8B-B14F-4D97-AF65-F5344CB8AC3E}">
        <p14:creationId xmlns:p14="http://schemas.microsoft.com/office/powerpoint/2010/main" val="2123307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Cancer incidence: risk factors and screening, NCL</a:t>
            </a:r>
          </a:p>
        </p:txBody>
      </p:sp>
      <p:pic>
        <p:nvPicPr>
          <p:cNvPr id="8" name="Picture 1"/>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tretch>
            <a:fillRect/>
          </a:stretch>
        </p:blipFill>
        <p:spPr bwMode="auto">
          <a:xfrm>
            <a:off x="4606240" y="1107506"/>
            <a:ext cx="4320479"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3807" y="4437112"/>
            <a:ext cx="1877913" cy="23042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Cancer screening coverage in NCL is below the England average across all 3 cancer screening programmes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703" y="3744417"/>
            <a:ext cx="6948264" cy="299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5"/>
          </p:nvPr>
        </p:nvSpPr>
        <p:spPr>
          <a:xfrm>
            <a:off x="285761" y="1152129"/>
            <a:ext cx="4320479" cy="2880320"/>
          </a:xfrm>
        </p:spPr>
        <p:txBody>
          <a:bodyPr>
            <a:normAutofit fontScale="92500" lnSpcReduction="10000"/>
          </a:bodyPr>
          <a:lstStyle/>
          <a:p>
            <a:r>
              <a:rPr lang="en-GB" dirty="0"/>
              <a:t>If we were to focus on minimising risk factors for cancer, we’d target </a:t>
            </a:r>
            <a:r>
              <a:rPr lang="en-GB" b="1" dirty="0"/>
              <a:t>alcohol in Islington, and smoking across NCL</a:t>
            </a:r>
          </a:p>
          <a:p>
            <a:r>
              <a:rPr lang="en-GB" dirty="0"/>
              <a:t>If we had to focus on </a:t>
            </a:r>
            <a:r>
              <a:rPr lang="en-GB" b="1" dirty="0"/>
              <a:t>groups who are under-using screening services</a:t>
            </a:r>
            <a:r>
              <a:rPr lang="en-GB" dirty="0"/>
              <a:t>:  </a:t>
            </a:r>
            <a:r>
              <a:rPr lang="en-GB" dirty="0" smtClean="0"/>
              <a:t>BME </a:t>
            </a:r>
            <a:r>
              <a:rPr lang="en-GB" dirty="0"/>
              <a:t>populations, deprived groups </a:t>
            </a:r>
          </a:p>
          <a:p>
            <a:pPr marL="285750" indent="-285750">
              <a:buFont typeface="Arial" pitchFamily="34" charset="0"/>
              <a:buChar char="•"/>
            </a:pPr>
            <a:r>
              <a:rPr lang="en-GB" smtClean="0">
                <a:solidFill>
                  <a:schemeClr val="tx1"/>
                </a:solidFill>
              </a:rPr>
              <a:t>NCL </a:t>
            </a:r>
            <a:r>
              <a:rPr lang="en-GB" dirty="0">
                <a:solidFill>
                  <a:schemeClr val="tx1"/>
                </a:solidFill>
              </a:rPr>
              <a:t>is approximately 37% BME; Largest BME populations are in Enfield</a:t>
            </a:r>
          </a:p>
          <a:p>
            <a:pPr marL="285750" indent="-285750">
              <a:buFont typeface="Arial" pitchFamily="34" charset="0"/>
              <a:buChar char="•"/>
            </a:pPr>
            <a:r>
              <a:rPr lang="en-GB" dirty="0">
                <a:solidFill>
                  <a:schemeClr val="tx1"/>
                </a:solidFill>
              </a:rPr>
              <a:t>To reach deprived areas we’d focus on Islington, Haringey, and Enfield</a:t>
            </a:r>
          </a:p>
        </p:txBody>
      </p:sp>
      <p:sp>
        <p:nvSpPr>
          <p:cNvPr id="6" name="TextBox 5">
            <a:extLst>
              <a:ext uri="{FF2B5EF4-FFF2-40B4-BE49-F238E27FC236}">
                <a16:creationId xmlns:a16="http://schemas.microsoft.com/office/drawing/2014/main" xmlns="" id="{399D706B-9122-4F25-B387-3727B1A6FDCD}"/>
              </a:ext>
            </a:extLst>
          </p:cNvPr>
          <p:cNvSpPr txBox="1"/>
          <p:nvPr/>
        </p:nvSpPr>
        <p:spPr>
          <a:xfrm>
            <a:off x="7308304" y="3358561"/>
            <a:ext cx="1731655" cy="253916"/>
          </a:xfrm>
          <a:prstGeom prst="rect">
            <a:avLst/>
          </a:prstGeom>
          <a:noFill/>
        </p:spPr>
        <p:txBody>
          <a:bodyPr wrap="square" rtlCol="0">
            <a:spAutoFit/>
          </a:bodyPr>
          <a:lstStyle/>
          <a:p>
            <a:pPr algn="r"/>
            <a:r>
              <a:rPr lang="en-GB" sz="1050" dirty="0"/>
              <a:t>*</a:t>
            </a:r>
            <a:r>
              <a:rPr lang="en-GB" sz="900" dirty="0"/>
              <a:t> = In 20% most deprived </a:t>
            </a:r>
          </a:p>
        </p:txBody>
      </p:sp>
      <p:sp>
        <p:nvSpPr>
          <p:cNvPr id="7" name="TextBox 6">
            <a:extLst>
              <a:ext uri="{FF2B5EF4-FFF2-40B4-BE49-F238E27FC236}">
                <a16:creationId xmlns:a16="http://schemas.microsoft.com/office/drawing/2014/main" xmlns="" id="{7FC66B18-4326-4C48-AC47-047326F3AD25}"/>
              </a:ext>
            </a:extLst>
          </p:cNvPr>
          <p:cNvSpPr txBox="1"/>
          <p:nvPr/>
        </p:nvSpPr>
        <p:spPr>
          <a:xfrm>
            <a:off x="8316416" y="1918169"/>
            <a:ext cx="360040" cy="369332"/>
          </a:xfrm>
          <a:prstGeom prst="rect">
            <a:avLst/>
          </a:prstGeom>
          <a:noFill/>
        </p:spPr>
        <p:txBody>
          <a:bodyPr wrap="square" rtlCol="0">
            <a:spAutoFit/>
          </a:bodyPr>
          <a:lstStyle/>
          <a:p>
            <a:r>
              <a:rPr lang="en-GB" dirty="0"/>
              <a:t>*</a:t>
            </a:r>
          </a:p>
        </p:txBody>
      </p:sp>
      <p:sp>
        <p:nvSpPr>
          <p:cNvPr id="9" name="TextBox 8">
            <a:extLst>
              <a:ext uri="{FF2B5EF4-FFF2-40B4-BE49-F238E27FC236}">
                <a16:creationId xmlns:a16="http://schemas.microsoft.com/office/drawing/2014/main" xmlns="" id="{89AD51D0-F5BC-493A-84AC-447EAE718721}"/>
              </a:ext>
            </a:extLst>
          </p:cNvPr>
          <p:cNvSpPr txBox="1"/>
          <p:nvPr/>
        </p:nvSpPr>
        <p:spPr>
          <a:xfrm>
            <a:off x="8323325" y="2287501"/>
            <a:ext cx="360040" cy="369332"/>
          </a:xfrm>
          <a:prstGeom prst="rect">
            <a:avLst/>
          </a:prstGeom>
          <a:noFill/>
        </p:spPr>
        <p:txBody>
          <a:bodyPr wrap="square" rtlCol="0">
            <a:spAutoFit/>
          </a:bodyPr>
          <a:lstStyle/>
          <a:p>
            <a:r>
              <a:rPr lang="en-GB" dirty="0"/>
              <a:t>*</a:t>
            </a:r>
          </a:p>
        </p:txBody>
      </p:sp>
      <p:sp>
        <p:nvSpPr>
          <p:cNvPr id="10" name="TextBox 9">
            <a:extLst>
              <a:ext uri="{FF2B5EF4-FFF2-40B4-BE49-F238E27FC236}">
                <a16:creationId xmlns:a16="http://schemas.microsoft.com/office/drawing/2014/main" xmlns="" id="{E11640B9-A8A6-4962-BA4C-4F0FE45D6BA5}"/>
              </a:ext>
            </a:extLst>
          </p:cNvPr>
          <p:cNvSpPr txBox="1"/>
          <p:nvPr/>
        </p:nvSpPr>
        <p:spPr>
          <a:xfrm>
            <a:off x="8334921" y="2960678"/>
            <a:ext cx="360040" cy="369332"/>
          </a:xfrm>
          <a:prstGeom prst="rect">
            <a:avLst/>
          </a:prstGeom>
          <a:noFill/>
        </p:spPr>
        <p:txBody>
          <a:bodyPr wrap="square" rtlCol="0">
            <a:spAutoFit/>
          </a:bodyPr>
          <a:lstStyle/>
          <a:p>
            <a:r>
              <a:rPr lang="en-GB" dirty="0"/>
              <a:t>*</a:t>
            </a:r>
          </a:p>
        </p:txBody>
      </p:sp>
      <p:sp>
        <p:nvSpPr>
          <p:cNvPr id="12" name="Slide Number Placeholder 11">
            <a:extLst>
              <a:ext uri="{FF2B5EF4-FFF2-40B4-BE49-F238E27FC236}">
                <a16:creationId xmlns:a16="http://schemas.microsoft.com/office/drawing/2014/main" xmlns="" id="{A67AECC7-BDE7-4E03-A72D-5B43D0DC3D13}"/>
              </a:ext>
            </a:extLst>
          </p:cNvPr>
          <p:cNvSpPr>
            <a:spLocks noGrp="1"/>
          </p:cNvSpPr>
          <p:nvPr>
            <p:ph type="sldNum" sz="quarter" idx="14"/>
          </p:nvPr>
        </p:nvSpPr>
        <p:spPr/>
        <p:txBody>
          <a:bodyPr/>
          <a:lstStyle/>
          <a:p>
            <a:fld id="{78F6CD47-2341-49EF-ACCB-C497AF608B5B}" type="slidenum">
              <a:rPr lang="en-GB" smtClean="0"/>
              <a:t>4</a:t>
            </a:fld>
            <a:endParaRPr lang="en-GB"/>
          </a:p>
        </p:txBody>
      </p:sp>
    </p:spTree>
    <p:extLst>
      <p:ext uri="{BB962C8B-B14F-4D97-AF65-F5344CB8AC3E}">
        <p14:creationId xmlns:p14="http://schemas.microsoft.com/office/powerpoint/2010/main" val="10336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647799"/>
          </a:xfrm>
        </p:spPr>
        <p:txBody>
          <a:bodyPr/>
          <a:lstStyle/>
          <a:p>
            <a:r>
              <a:rPr lang="en-GB" sz="1800" dirty="0"/>
              <a:t>Where would we focus primary and community care efforts for cancer in NCL?</a:t>
            </a:r>
          </a:p>
        </p:txBody>
      </p:sp>
      <p:sp>
        <p:nvSpPr>
          <p:cNvPr id="3" name="Text Placeholder 2"/>
          <p:cNvSpPr>
            <a:spLocks noGrp="1"/>
          </p:cNvSpPr>
          <p:nvPr>
            <p:ph type="body" sz="quarter" idx="13"/>
          </p:nvPr>
        </p:nvSpPr>
        <p:spPr>
          <a:xfrm>
            <a:off x="179388" y="6389676"/>
            <a:ext cx="8642350" cy="250531"/>
          </a:xfrm>
        </p:spPr>
        <p:txBody>
          <a:bodyPr>
            <a:normAutofit/>
          </a:bodyPr>
          <a:lstStyle/>
          <a:p>
            <a:r>
              <a:rPr lang="en-GB" sz="1200" dirty="0"/>
              <a:t>Source:  SHAPE atlas</a:t>
            </a:r>
            <a:r>
              <a:rPr lang="en-GB" sz="1200" u="sng" dirty="0">
                <a:hlinkClick r:id="rId3"/>
              </a:rPr>
              <a:t> https://shapeatlas.net/place/</a:t>
            </a:r>
            <a:r>
              <a:rPr lang="en-GB" sz="1200" u="sng" dirty="0"/>
              <a:t> </a:t>
            </a:r>
            <a:r>
              <a:rPr lang="en-GB" sz="1200" dirty="0"/>
              <a:t> </a:t>
            </a:r>
          </a:p>
        </p:txBody>
      </p:sp>
      <p:sp>
        <p:nvSpPr>
          <p:cNvPr id="5" name="Content Placeholder 4"/>
          <p:cNvSpPr>
            <a:spLocks noGrp="1"/>
          </p:cNvSpPr>
          <p:nvPr>
            <p:ph sz="quarter" idx="15"/>
          </p:nvPr>
        </p:nvSpPr>
        <p:spPr/>
        <p:txBody>
          <a:bodyPr/>
          <a:lstStyle/>
          <a:p>
            <a:r>
              <a:rPr lang="en-GB" dirty="0"/>
              <a:t>Where is the deprivation?</a:t>
            </a:r>
          </a:p>
        </p:txBody>
      </p:sp>
      <p:sp>
        <p:nvSpPr>
          <p:cNvPr id="6" name="Content Placeholder 5"/>
          <p:cNvSpPr>
            <a:spLocks noGrp="1"/>
          </p:cNvSpPr>
          <p:nvPr>
            <p:ph sz="quarter" idx="16"/>
          </p:nvPr>
        </p:nvSpPr>
        <p:spPr>
          <a:xfrm>
            <a:off x="5148064" y="1341438"/>
            <a:ext cx="3744416" cy="5111750"/>
          </a:xfrm>
        </p:spPr>
        <p:txBody>
          <a:bodyPr/>
          <a:lstStyle/>
          <a:p>
            <a:r>
              <a:rPr lang="en-GB" dirty="0"/>
              <a:t>Which top ten GPs working in most deprived areas would we focus our efforts on in NCL?</a:t>
            </a:r>
          </a:p>
          <a:p>
            <a:endParaRPr lang="en-GB" dirty="0"/>
          </a:p>
          <a:p>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772816"/>
            <a:ext cx="46482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276872"/>
            <a:ext cx="3456384" cy="392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xmlns="" id="{1299D111-1FE4-4D8C-B1FF-013CAB099032}"/>
              </a:ext>
            </a:extLst>
          </p:cNvPr>
          <p:cNvSpPr>
            <a:spLocks noGrp="1"/>
          </p:cNvSpPr>
          <p:nvPr>
            <p:ph type="sldNum" sz="quarter" idx="14"/>
          </p:nvPr>
        </p:nvSpPr>
        <p:spPr/>
        <p:txBody>
          <a:bodyPr/>
          <a:lstStyle/>
          <a:p>
            <a:fld id="{78F6CD47-2341-49EF-ACCB-C497AF608B5B}" type="slidenum">
              <a:rPr lang="en-GB" smtClean="0"/>
              <a:t>5</a:t>
            </a:fld>
            <a:endParaRPr lang="en-GB"/>
          </a:p>
        </p:txBody>
      </p:sp>
    </p:spTree>
    <p:extLst>
      <p:ext uri="{BB962C8B-B14F-4D97-AF65-F5344CB8AC3E}">
        <p14:creationId xmlns:p14="http://schemas.microsoft.com/office/powerpoint/2010/main" val="153892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Physical health checks in severe and enduring mental illness (SMI) in NCL</a:t>
            </a:r>
          </a:p>
        </p:txBody>
      </p:sp>
      <p:sp>
        <p:nvSpPr>
          <p:cNvPr id="3" name="Text Placeholder 2"/>
          <p:cNvSpPr>
            <a:spLocks noGrp="1"/>
          </p:cNvSpPr>
          <p:nvPr>
            <p:ph type="body" sz="quarter" idx="12"/>
          </p:nvPr>
        </p:nvSpPr>
        <p:spPr>
          <a:xfrm>
            <a:off x="250825" y="1052736"/>
            <a:ext cx="8642350" cy="1008112"/>
          </a:xfrm>
        </p:spPr>
        <p:txBody>
          <a:bodyPr>
            <a:normAutofit fontScale="70000" lnSpcReduction="20000"/>
          </a:bodyPr>
          <a:lstStyle/>
          <a:p>
            <a:pPr>
              <a:lnSpc>
                <a:spcPct val="120000"/>
              </a:lnSpc>
            </a:pPr>
            <a:r>
              <a:rPr lang="en-GB" dirty="0"/>
              <a:t>Physical health checks for people with SMI are a good opportunity in primary care, to address cancer risks such as smoking and alcohol consumption.  Although there are no data for Barnet, we can see that the lowest coverage is in Haringey and the highest is in Camden, for the physical health checks.</a:t>
            </a:r>
          </a:p>
          <a:p>
            <a:pPr>
              <a:lnSpc>
                <a:spcPct val="120000"/>
              </a:lnSpc>
            </a:pPr>
            <a:endParaRPr lang="en-GB" dirty="0"/>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2000053307"/>
              </p:ext>
            </p:extLst>
          </p:nvPr>
        </p:nvGraphicFramePr>
        <p:xfrm>
          <a:off x="179512" y="2035002"/>
          <a:ext cx="8642350" cy="463408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xmlns="" id="{46F3CC80-9DF7-425D-A1A9-7B949C18AEB8}"/>
              </a:ext>
            </a:extLst>
          </p:cNvPr>
          <p:cNvSpPr>
            <a:spLocks noGrp="1"/>
          </p:cNvSpPr>
          <p:nvPr>
            <p:ph type="sldNum" sz="quarter" idx="14"/>
          </p:nvPr>
        </p:nvSpPr>
        <p:spPr/>
        <p:txBody>
          <a:bodyPr/>
          <a:lstStyle/>
          <a:p>
            <a:fld id="{78F6CD47-2341-49EF-ACCB-C497AF608B5B}" type="slidenum">
              <a:rPr lang="en-GB" smtClean="0"/>
              <a:t>6</a:t>
            </a:fld>
            <a:endParaRPr lang="en-GB"/>
          </a:p>
        </p:txBody>
      </p:sp>
    </p:spTree>
    <p:extLst>
      <p:ext uri="{BB962C8B-B14F-4D97-AF65-F5344CB8AC3E}">
        <p14:creationId xmlns:p14="http://schemas.microsoft.com/office/powerpoint/2010/main" val="386586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Cancer mortality in NCL</a:t>
            </a:r>
          </a:p>
        </p:txBody>
      </p:sp>
      <p:sp>
        <p:nvSpPr>
          <p:cNvPr id="3" name="Text Placeholder 2"/>
          <p:cNvSpPr>
            <a:spLocks noGrp="1"/>
          </p:cNvSpPr>
          <p:nvPr>
            <p:ph type="body" sz="quarter" idx="12"/>
          </p:nvPr>
        </p:nvSpPr>
        <p:spPr>
          <a:xfrm>
            <a:off x="250825" y="761304"/>
            <a:ext cx="8642350" cy="648072"/>
          </a:xfrm>
        </p:spPr>
        <p:txBody>
          <a:bodyPr>
            <a:normAutofit fontScale="92500" lnSpcReduction="10000"/>
          </a:bodyPr>
          <a:lstStyle/>
          <a:p>
            <a:r>
              <a:rPr lang="en-GB" dirty="0"/>
              <a:t>Cancer mortality in NCL is decreasing </a:t>
            </a:r>
            <a:r>
              <a:rPr lang="en-GB" dirty="0">
                <a:solidFill>
                  <a:schemeClr val="tx1"/>
                </a:solidFill>
              </a:rPr>
              <a:t>overall since 2002</a:t>
            </a:r>
            <a:r>
              <a:rPr lang="en-GB" dirty="0"/>
              <a:t>.  There is a similar picture for men and women separately.  </a:t>
            </a:r>
          </a:p>
          <a:p>
            <a:endParaRPr lang="en-GB" dirty="0"/>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3337126952"/>
              </p:ext>
            </p:extLst>
          </p:nvPr>
        </p:nvGraphicFramePr>
        <p:xfrm>
          <a:off x="250825" y="1484784"/>
          <a:ext cx="8642350" cy="504056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a:extLst>
              <a:ext uri="{FF2B5EF4-FFF2-40B4-BE49-F238E27FC236}">
                <a16:creationId xmlns:a16="http://schemas.microsoft.com/office/drawing/2014/main" xmlns="" id="{63AA482F-2C6D-4266-8013-A539B2A89AB9}"/>
              </a:ext>
            </a:extLst>
          </p:cNvPr>
          <p:cNvSpPr>
            <a:spLocks noGrp="1"/>
          </p:cNvSpPr>
          <p:nvPr>
            <p:ph type="sldNum" sz="quarter" idx="14"/>
          </p:nvPr>
        </p:nvSpPr>
        <p:spPr/>
        <p:txBody>
          <a:bodyPr/>
          <a:lstStyle/>
          <a:p>
            <a:fld id="{78F6CD47-2341-49EF-ACCB-C497AF608B5B}" type="slidenum">
              <a:rPr lang="en-GB" smtClean="0"/>
              <a:t>7</a:t>
            </a:fld>
            <a:endParaRPr lang="en-GB"/>
          </a:p>
        </p:txBody>
      </p:sp>
    </p:spTree>
    <p:extLst>
      <p:ext uri="{BB962C8B-B14F-4D97-AF65-F5344CB8AC3E}">
        <p14:creationId xmlns:p14="http://schemas.microsoft.com/office/powerpoint/2010/main" val="234910394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 NCL population and cancer prevention</a:t>
            </a:r>
          </a:p>
        </p:txBody>
      </p:sp>
      <p:sp>
        <p:nvSpPr>
          <p:cNvPr id="4" name="Content Placeholder 3"/>
          <p:cNvSpPr>
            <a:spLocks noGrp="1"/>
          </p:cNvSpPr>
          <p:nvPr>
            <p:ph sz="quarter" idx="15"/>
          </p:nvPr>
        </p:nvSpPr>
        <p:spPr>
          <a:xfrm>
            <a:off x="250824" y="1342801"/>
            <a:ext cx="8497639" cy="2950296"/>
          </a:xfrm>
          <a:solidFill>
            <a:schemeClr val="tx2">
              <a:lumMod val="20000"/>
              <a:lumOff val="80000"/>
            </a:schemeClr>
          </a:solidFill>
        </p:spPr>
        <p:txBody>
          <a:bodyPr>
            <a:normAutofit fontScale="92500" lnSpcReduction="10000"/>
          </a:bodyPr>
          <a:lstStyle/>
          <a:p>
            <a:r>
              <a:rPr lang="en-GB" dirty="0">
                <a:solidFill>
                  <a:schemeClr val="tx1"/>
                </a:solidFill>
              </a:rPr>
              <a:t>For prevention of cancer through modifiable risk factors, we would focus on reducing alcohol in Islington and smoking across all of NCL</a:t>
            </a:r>
          </a:p>
          <a:p>
            <a:r>
              <a:rPr lang="en-GB" dirty="0">
                <a:solidFill>
                  <a:schemeClr val="tx1"/>
                </a:solidFill>
              </a:rPr>
              <a:t>If we needed to target cancer screening activity, we’d focus on Islington, Enfield and Haringey – the latter two for their high levels of ethnic diversity</a:t>
            </a:r>
          </a:p>
          <a:p>
            <a:r>
              <a:rPr lang="en-GB" dirty="0">
                <a:solidFill>
                  <a:schemeClr val="tx1"/>
                </a:solidFill>
              </a:rPr>
              <a:t>For key locations to include in any STP inequalities plans – include HMP </a:t>
            </a:r>
            <a:r>
              <a:rPr lang="en-GB" dirty="0" err="1">
                <a:solidFill>
                  <a:schemeClr val="tx1"/>
                </a:solidFill>
              </a:rPr>
              <a:t>Pentonville</a:t>
            </a:r>
            <a:r>
              <a:rPr lang="en-GB" dirty="0">
                <a:solidFill>
                  <a:schemeClr val="tx1"/>
                </a:solidFill>
              </a:rPr>
              <a:t> (high levels of smoking, substance misuse), and inpatient mental health beds at Edgware Community Hospital, Chase Farm (BEH) and St Pancras (CANDI)</a:t>
            </a:r>
          </a:p>
          <a:p>
            <a:r>
              <a:rPr lang="en-GB" dirty="0">
                <a:solidFill>
                  <a:schemeClr val="tx1"/>
                </a:solidFill>
              </a:rPr>
              <a:t>For physical health checks in people with SMI – Haringey has the lowest coverage with only 22% of people with SMI having their yearly check in primary care, though no CCGs have high rates of health checks.</a:t>
            </a:r>
          </a:p>
          <a:p>
            <a:endParaRPr lang="en-GB" dirty="0"/>
          </a:p>
        </p:txBody>
      </p:sp>
      <p:sp>
        <p:nvSpPr>
          <p:cNvPr id="3" name="Slide Number Placeholder 2">
            <a:extLst>
              <a:ext uri="{FF2B5EF4-FFF2-40B4-BE49-F238E27FC236}">
                <a16:creationId xmlns:a16="http://schemas.microsoft.com/office/drawing/2014/main" xmlns="" id="{E9726C07-37D5-46BC-A4CA-6F4C8CB2DEF5}"/>
              </a:ext>
            </a:extLst>
          </p:cNvPr>
          <p:cNvSpPr>
            <a:spLocks noGrp="1"/>
          </p:cNvSpPr>
          <p:nvPr>
            <p:ph type="sldNum" sz="quarter" idx="14"/>
          </p:nvPr>
        </p:nvSpPr>
        <p:spPr/>
        <p:txBody>
          <a:bodyPr/>
          <a:lstStyle/>
          <a:p>
            <a:fld id="{78F6CD47-2341-49EF-ACCB-C497AF608B5B}" type="slidenum">
              <a:rPr lang="en-GB" smtClean="0"/>
              <a:t>8</a:t>
            </a:fld>
            <a:endParaRPr lang="en-GB"/>
          </a:p>
        </p:txBody>
      </p:sp>
    </p:spTree>
    <p:extLst>
      <p:ext uri="{BB962C8B-B14F-4D97-AF65-F5344CB8AC3E}">
        <p14:creationId xmlns:p14="http://schemas.microsoft.com/office/powerpoint/2010/main" val="391920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340768"/>
            <a:ext cx="6985000" cy="1152128"/>
          </a:xfrm>
        </p:spPr>
        <p:txBody>
          <a:bodyPr/>
          <a:lstStyle/>
          <a:p>
            <a:r>
              <a:rPr lang="en-GB" dirty="0"/>
              <a:t>Early diagnosis of cancer in NCL</a:t>
            </a:r>
          </a:p>
        </p:txBody>
      </p:sp>
    </p:spTree>
    <p:extLst>
      <p:ext uri="{BB962C8B-B14F-4D97-AF65-F5344CB8AC3E}">
        <p14:creationId xmlns:p14="http://schemas.microsoft.com/office/powerpoint/2010/main" val="4213194165"/>
      </p:ext>
    </p:extLst>
  </p:cSld>
  <p:clrMapOvr>
    <a:masterClrMapping/>
  </p:clrMapOvr>
</p:sld>
</file>

<file path=ppt/theme/theme1.xml><?xml version="1.0" encoding="utf-8"?>
<a:theme xmlns:a="http://schemas.openxmlformats.org/drawingml/2006/main" name="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D26D8EE4-4177-564A-8030-A1F640E50A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9B00A163-92CA-E945-838F-7DCEE2188FF8}"/>
    </a:ext>
  </a:extLst>
</a:theme>
</file>

<file path=ppt/theme/theme3.xml><?xml version="1.0" encoding="utf-8"?>
<a:theme xmlns:a="http://schemas.openxmlformats.org/drawingml/2006/main" name="1_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D26D8EE4-4177-564A-8030-A1F640E50AF3}"/>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9B00A163-92CA-E945-838F-7DCEE2188FF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New branding slides</Template>
  <TotalTime>3158</TotalTime>
  <Words>3348</Words>
  <Application>Microsoft Office PowerPoint</Application>
  <PresentationFormat>On-screen Show (4:3)</PresentationFormat>
  <Paragraphs>252</Paragraphs>
  <Slides>33</Slides>
  <Notes>17</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2018 - HLP updated branding-PPT Template</vt:lpstr>
      <vt:lpstr>Custom Design</vt:lpstr>
      <vt:lpstr>1_2018 - HLP updated branding-PPT Template</vt:lpstr>
      <vt:lpstr>1_Custom Design</vt:lpstr>
      <vt:lpstr>North Central London Cancer Inequalities snapshot </vt:lpstr>
      <vt:lpstr>PowerPoint Presentation</vt:lpstr>
      <vt:lpstr>Picture of NC London</vt:lpstr>
      <vt:lpstr>Cancer incidence: risk factors and screening, NCL</vt:lpstr>
      <vt:lpstr>Where would we focus primary and community care efforts for cancer in NCL?</vt:lpstr>
      <vt:lpstr>Physical health checks in severe and enduring mental illness (SMI) in NCL</vt:lpstr>
      <vt:lpstr>Cancer mortality in NCL</vt:lpstr>
      <vt:lpstr>Summary – NCL population and cancer prevention</vt:lpstr>
      <vt:lpstr>PowerPoint Presentation</vt:lpstr>
      <vt:lpstr>Early diagnosis content</vt:lpstr>
      <vt:lpstr>Early diagnosis - Cancer screening and deprivation in NCL </vt:lpstr>
      <vt:lpstr>Early diagnosis - Stage of diagnosis in NCL</vt:lpstr>
      <vt:lpstr>Early diagnosis - Stage of diagnosis NCL</vt:lpstr>
      <vt:lpstr>Early diagnosis - Routes to diagnosis: emergency presentations</vt:lpstr>
      <vt:lpstr>Early diagnosis - Emergency presentations by CCG</vt:lpstr>
      <vt:lpstr>Early diagnosis - Breast cancer in NCL:  1 year survival in 2016</vt:lpstr>
      <vt:lpstr>Early diagnosis - 1 year colorectal survival NCL 2016</vt:lpstr>
      <vt:lpstr>1 year survival lung cancer 2016 NCL</vt:lpstr>
      <vt:lpstr>Summary – Early diagnosis of cancer in NCL</vt:lpstr>
      <vt:lpstr>PowerPoint Presentation</vt:lpstr>
      <vt:lpstr>Outcomes for treatment for certain cancers </vt:lpstr>
      <vt:lpstr>NCL Breast cancer in older women – type of surgery</vt:lpstr>
      <vt:lpstr>Breast cancer – having a clinical nurse specialist (CNS)</vt:lpstr>
      <vt:lpstr>Cancer waits NCL 62 day waits by age group</vt:lpstr>
      <vt:lpstr>Cancer waits NCL 62 day waits by sex</vt:lpstr>
      <vt:lpstr>Summary – cancer treatment NCL</vt:lpstr>
      <vt:lpstr>PowerPoint Presentation</vt:lpstr>
      <vt:lpstr>Personalised care – comorbidities NCL</vt:lpstr>
      <vt:lpstr>Personalised care – household bills arrears GLA data 2018-19</vt:lpstr>
      <vt:lpstr>Personalised care – psycho-oncology NCL </vt:lpstr>
      <vt:lpstr>Personalised care – Lymphoedema services NCL</vt:lpstr>
      <vt:lpstr>Summary personalised care in NCL</vt:lpstr>
      <vt:lpstr>All the work we do with our partners moves us closer towards our goal to make London the healthiest global city. </vt:lpstr>
    </vt:vector>
  </TitlesOfParts>
  <Company>NWLCCCG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West London snapshot – cancer inequalities</dc:title>
  <dc:creator>Niki Lang</dc:creator>
  <cp:lastModifiedBy>Lang, Niki - Consultant</cp:lastModifiedBy>
  <cp:revision>191</cp:revision>
  <dcterms:created xsi:type="dcterms:W3CDTF">2019-03-27T09:26:12Z</dcterms:created>
  <dcterms:modified xsi:type="dcterms:W3CDTF">2019-10-08T14:01:57Z</dcterms:modified>
</cp:coreProperties>
</file>